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76" r:id="rId4"/>
  </p:sldMasterIdLst>
  <p:notesMasterIdLst>
    <p:notesMasterId r:id="rId28"/>
  </p:notesMasterIdLst>
  <p:handoutMasterIdLst>
    <p:handoutMasterId r:id="rId29"/>
  </p:handoutMasterIdLst>
  <p:sldIdLst>
    <p:sldId id="724" r:id="rId5"/>
    <p:sldId id="275" r:id="rId6"/>
    <p:sldId id="259" r:id="rId7"/>
    <p:sldId id="713" r:id="rId8"/>
    <p:sldId id="714" r:id="rId9"/>
    <p:sldId id="264" r:id="rId10"/>
    <p:sldId id="279" r:id="rId11"/>
    <p:sldId id="278" r:id="rId12"/>
    <p:sldId id="711" r:id="rId13"/>
    <p:sldId id="712" r:id="rId14"/>
    <p:sldId id="731" r:id="rId15"/>
    <p:sldId id="716" r:id="rId16"/>
    <p:sldId id="717" r:id="rId17"/>
    <p:sldId id="718" r:id="rId18"/>
    <p:sldId id="719" r:id="rId19"/>
    <p:sldId id="728" r:id="rId20"/>
    <p:sldId id="720" r:id="rId21"/>
    <p:sldId id="726" r:id="rId22"/>
    <p:sldId id="721" r:id="rId23"/>
    <p:sldId id="722" r:id="rId24"/>
    <p:sldId id="723" r:id="rId25"/>
    <p:sldId id="732" r:id="rId26"/>
    <p:sldId id="73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4ADD8B-534C-D256-17C9-34CA93135C07}" name="Gil Robalo Rei" initials="GR" userId="S::gil.rei@tum.de::26f3aef3-e496-47e8-9721-68f599c659ed" providerId="AD"/>
  <p188:author id="{B4F3EECC-232B-FA1A-3F0F-178249D39B73}" name="Guest User" initials="GU" userId="S::urn:spo:anon#05f6aebfaa098e278024d86afc16820db8b7fe7038b8405aa30ebae0c8f9204d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0"/>
    <a:srgbClr val="53BAFF"/>
    <a:srgbClr val="B4D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0A1F0-5D94-4848-B8A2-0E6DA6DE14C5}" v="146" dt="2025-07-29T13:13:00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1"/>
    <p:restoredTop sz="94658"/>
  </p:normalViewPr>
  <p:slideViewPr>
    <p:cSldViewPr snapToGrid="0">
      <p:cViewPr varScale="1">
        <p:scale>
          <a:sx n="116" d="100"/>
          <a:sy n="116" d="100"/>
        </p:scale>
        <p:origin x="968" y="176"/>
      </p:cViewPr>
      <p:guideLst>
        <p:guide orient="horz" pos="2115"/>
        <p:guide orient="horz" pos="22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59" d="100"/>
          <a:sy n="159" d="100"/>
        </p:scale>
        <p:origin x="68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83EA6F-611D-C7C6-6103-2C3C791377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83EE-7AA1-8C08-34B1-E91541D9FB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C8C33-55A3-F140-B353-1ECD0D693845}" type="datetimeFigureOut">
              <a:rPr lang="en-DE" smtClean="0"/>
              <a:t>06.10.25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C565-CBA4-697D-49E2-498DED505E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B0A4F-0C56-3039-D5D3-22FAEC8B9A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328BA-088E-BF41-BD76-BD58CC5386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616664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7C94C-7105-44D0-8F66-2D46E2C816C1}" type="datetimeFigureOut">
              <a:t>06.10.25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3A85-8A8A-4567-9577-11470E22E27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85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C3A85-8A8A-4567-9577-11470E22E274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6438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C3A85-8A8A-4567-9577-11470E22E274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04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1BD790-BA27-D7BB-ED12-85C87DEB0CB6}"/>
              </a:ext>
            </a:extLst>
          </p:cNvPr>
          <p:cNvSpPr/>
          <p:nvPr userDrawn="1"/>
        </p:nvSpPr>
        <p:spPr>
          <a:xfrm>
            <a:off x="3175" y="5624245"/>
            <a:ext cx="12188825" cy="1233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E01530-0E54-85B8-6142-13C97D868558}"/>
              </a:ext>
            </a:extLst>
          </p:cNvPr>
          <p:cNvCxnSpPr>
            <a:cxnSpLocks/>
          </p:cNvCxnSpPr>
          <p:nvPr userDrawn="1"/>
        </p:nvCxnSpPr>
        <p:spPr>
          <a:xfrm>
            <a:off x="0" y="5624245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31C9562-1379-6573-C946-354953AC9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3B9FE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2200" b="1" i="0" u="none" strike="noStrike" kern="1200" cap="all" spc="200" normalizeH="0" baseline="0" noProof="0" dirty="0">
                <a:ln>
                  <a:noFill/>
                </a:ln>
                <a:solidFill>
                  <a:srgbClr val="344068"/>
                </a:solidFill>
                <a:effectLst/>
                <a:uLnTx/>
                <a:uFillTx/>
                <a:latin typeface="Calibri Light" panose="020F0302020204030204"/>
                <a:ea typeface="+mj-lt"/>
                <a:cs typeface="Calibri Light" panose="020F0302020204030204"/>
              </a:rPr>
              <a:t>Quantification of Uncertain Effects in Engineering Systems</a:t>
            </a:r>
            <a:endParaRPr kumimoji="0" lang="en-US" sz="2200" b="0" i="0" u="none" strike="noStrike" kern="1200" cap="all" spc="200" normalizeH="0" baseline="0" noProof="0" dirty="0">
              <a:ln>
                <a:noFill/>
              </a:ln>
              <a:solidFill>
                <a:srgbClr val="344068"/>
              </a:solidFill>
              <a:effectLst/>
              <a:uLnTx/>
              <a:uFillTx/>
              <a:latin typeface="Calibri Light" panose="020F0302020204030204"/>
              <a:ea typeface="+mj-lt"/>
              <a:cs typeface="Calibri Light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lang="en-US" sz="2200" dirty="0">
              <a:ea typeface="+mj-lt"/>
              <a:cs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DC876C-248D-54F5-7CCA-26FAB26BB2D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/>
          <a:stretch>
            <a:fillRect/>
          </a:stretch>
        </p:blipFill>
        <p:spPr bwMode="auto">
          <a:xfrm>
            <a:off x="1100051" y="2979786"/>
            <a:ext cx="6767243" cy="126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821CE31-0EA3-9218-CBAA-CF1ECF967F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92" y="425036"/>
            <a:ext cx="2370763" cy="23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4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07D422-C08A-60D1-45D0-CE7BBECC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D322E-0D5D-15DD-BD3D-20F6AB983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79" y="6592632"/>
            <a:ext cx="1521230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01.10.2025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8E36EF-9194-9225-D849-7EFE3467D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6841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E4B04C5-403F-0616-D68D-74B3B800B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000" y="1368403"/>
            <a:ext cx="10080000" cy="48085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E7D7EB8-DC7B-F585-D271-1E49FE18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5CCF2-EAA1-80A9-46EC-1CED1ED64F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3BC0-30C2-9FB7-67AD-24B535AE0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79" y="6592632"/>
            <a:ext cx="1521230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01.10.2025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01707-EC56-7FD9-D60F-1C8B71182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5829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2CA7B8-3DD4-4586-6C97-170CEA3B9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2688" y="1370288"/>
            <a:ext cx="4937760" cy="4803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3BA0413-58E4-B3B9-843D-6D6542575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1552" y="1368403"/>
            <a:ext cx="4937760" cy="4808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FE9A3-44EC-2ADF-7B61-4989E680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EFC00D3-3B39-8214-DC0A-6C2DB155B99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279" y="6592632"/>
            <a:ext cx="1521230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01.10.2025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20B3DE-3B7D-7E41-5904-66717CDF0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42766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592632"/>
            <a:ext cx="12188825" cy="265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6000" y="351696"/>
            <a:ext cx="10080000" cy="846897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000" y="1368404"/>
            <a:ext cx="10080000" cy="48085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79" y="6592632"/>
            <a:ext cx="1521230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01.10.2025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92632"/>
            <a:ext cx="1312025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056535" y="1200232"/>
            <a:ext cx="1008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F36DB6-3CEB-7CBE-B9D5-56A72D886B8C}"/>
              </a:ext>
            </a:extLst>
          </p:cNvPr>
          <p:cNvCxnSpPr>
            <a:cxnSpLocks/>
          </p:cNvCxnSpPr>
          <p:nvPr userDrawn="1"/>
        </p:nvCxnSpPr>
        <p:spPr>
          <a:xfrm>
            <a:off x="0" y="6588785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D50822-B4B0-EA65-EB01-020FCB4D56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949" y="123903"/>
            <a:ext cx="756179" cy="7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7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82" r:id="rId2"/>
    <p:sldLayoutId id="2147483978" r:id="rId3"/>
    <p:sldLayoutId id="2147483985" r:id="rId4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710.png"/><Relationship Id="rId9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30.png"/><Relationship Id="rId7" Type="http://schemas.openxmlformats.org/officeDocument/2006/relationships/image" Target="../media/image85.png"/><Relationship Id="rId12" Type="http://schemas.openxmlformats.org/officeDocument/2006/relationships/image" Target="../media/image21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png"/><Relationship Id="rId11" Type="http://schemas.openxmlformats.org/officeDocument/2006/relationships/image" Target="../media/image200.png"/><Relationship Id="rId5" Type="http://schemas.openxmlformats.org/officeDocument/2006/relationships/image" Target="../media/image150.png"/><Relationship Id="rId10" Type="http://schemas.openxmlformats.org/officeDocument/2006/relationships/image" Target="../media/image190.png"/><Relationship Id="rId4" Type="http://schemas.openxmlformats.org/officeDocument/2006/relationships/image" Target="../media/image140.png"/><Relationship Id="rId9" Type="http://schemas.openxmlformats.org/officeDocument/2006/relationships/image" Target="../media/image180.png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10.png"/><Relationship Id="rId3" Type="http://schemas.openxmlformats.org/officeDocument/2006/relationships/image" Target="../media/image530.png"/><Relationship Id="rId7" Type="http://schemas.openxmlformats.org/officeDocument/2006/relationships/image" Target="../media/image560.png"/><Relationship Id="rId12" Type="http://schemas.openxmlformats.org/officeDocument/2006/relationships/image" Target="../media/image6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0.png"/><Relationship Id="rId11" Type="http://schemas.openxmlformats.org/officeDocument/2006/relationships/image" Target="../media/image590.png"/><Relationship Id="rId5" Type="http://schemas.openxmlformats.org/officeDocument/2006/relationships/image" Target="../media/image51.png"/><Relationship Id="rId15" Type="http://schemas.openxmlformats.org/officeDocument/2006/relationships/image" Target="../media/image63.png"/><Relationship Id="rId10" Type="http://schemas.openxmlformats.org/officeDocument/2006/relationships/image" Target="../media/image580.png"/><Relationship Id="rId4" Type="http://schemas.openxmlformats.org/officeDocument/2006/relationships/image" Target="../media/image540.png"/><Relationship Id="rId9" Type="http://schemas.openxmlformats.org/officeDocument/2006/relationships/image" Target="../media/image570.png"/><Relationship Id="rId14" Type="http://schemas.openxmlformats.org/officeDocument/2006/relationships/image" Target="../media/image6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65.png"/><Relationship Id="rId7" Type="http://schemas.openxmlformats.org/officeDocument/2006/relationships/image" Target="../media/image280.png"/><Relationship Id="rId12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11" Type="http://schemas.openxmlformats.org/officeDocument/2006/relationships/image" Target="../media/image66.png"/><Relationship Id="rId10" Type="http://schemas.openxmlformats.org/officeDocument/2006/relationships/image" Target="../media/image310.png"/><Relationship Id="rId4" Type="http://schemas.openxmlformats.org/officeDocument/2006/relationships/image" Target="../media/image51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eens-py/queen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0.png"/><Relationship Id="rId11" Type="http://schemas.openxmlformats.org/officeDocument/2006/relationships/image" Target="../media/image60.png"/><Relationship Id="rId5" Type="http://schemas.openxmlformats.org/officeDocument/2006/relationships/image" Target="../media/image36.png"/><Relationship Id="rId10" Type="http://schemas.openxmlformats.org/officeDocument/2006/relationships/image" Target="../media/image41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72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53.png"/><Relationship Id="rId5" Type="http://schemas.openxmlformats.org/officeDocument/2006/relationships/image" Target="../media/image450.png"/><Relationship Id="rId10" Type="http://schemas.openxmlformats.org/officeDocument/2006/relationships/image" Target="../media/image59.png"/><Relationship Id="rId4" Type="http://schemas.openxmlformats.org/officeDocument/2006/relationships/image" Target="../media/image61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7.png"/><Relationship Id="rId7" Type="http://schemas.openxmlformats.org/officeDocument/2006/relationships/image" Target="../media/image51.png"/><Relationship Id="rId12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0.png"/><Relationship Id="rId11" Type="http://schemas.openxmlformats.org/officeDocument/2006/relationships/image" Target="../media/image690.png"/><Relationship Id="rId5" Type="http://schemas.openxmlformats.org/officeDocument/2006/relationships/image" Target="../media/image650.png"/><Relationship Id="rId10" Type="http://schemas.openxmlformats.org/officeDocument/2006/relationships/image" Target="../media/image52.png"/><Relationship Id="rId4" Type="http://schemas.openxmlformats.org/officeDocument/2006/relationships/image" Target="../media/image530.png"/><Relationship Id="rId9" Type="http://schemas.openxmlformats.org/officeDocument/2006/relationships/image" Target="../media/image6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1.png"/><Relationship Id="rId7" Type="http://schemas.openxmlformats.org/officeDocument/2006/relationships/image" Target="../media/image760.png"/><Relationship Id="rId12" Type="http://schemas.openxmlformats.org/officeDocument/2006/relationships/image" Target="../media/image800.png"/><Relationship Id="rId17" Type="http://schemas.openxmlformats.org/officeDocument/2006/relationships/image" Target="../media/image83.png"/><Relationship Id="rId2" Type="http://schemas.openxmlformats.org/officeDocument/2006/relationships/image" Target="../media/image68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0.png"/><Relationship Id="rId11" Type="http://schemas.openxmlformats.org/officeDocument/2006/relationships/image" Target="../media/image69.png"/><Relationship Id="rId5" Type="http://schemas.openxmlformats.org/officeDocument/2006/relationships/image" Target="../media/image740.png"/><Relationship Id="rId15" Type="http://schemas.openxmlformats.org/officeDocument/2006/relationships/image" Target="../media/image59.png"/><Relationship Id="rId10" Type="http://schemas.openxmlformats.org/officeDocument/2006/relationships/image" Target="../media/image460.png"/><Relationship Id="rId4" Type="http://schemas.openxmlformats.org/officeDocument/2006/relationships/image" Target="../media/image730.png"/><Relationship Id="rId9" Type="http://schemas.openxmlformats.org/officeDocument/2006/relationships/image" Target="../media/image780.png"/><Relationship Id="rId1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6.png"/><Relationship Id="rId18" Type="http://schemas.openxmlformats.org/officeDocument/2006/relationships/image" Target="../media/image13.png"/><Relationship Id="rId3" Type="http://schemas.openxmlformats.org/officeDocument/2006/relationships/image" Target="../media/image9.png"/><Relationship Id="rId17" Type="http://schemas.openxmlformats.org/officeDocument/2006/relationships/image" Target="../media/image12.png"/><Relationship Id="rId2" Type="http://schemas.openxmlformats.org/officeDocument/2006/relationships/image" Target="../media/image8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.png"/><Relationship Id="rId1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20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5" Type="http://schemas.openxmlformats.org/officeDocument/2006/relationships/image" Target="../media/image30.jpe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hyperlink" Target="https://github.com/queens-py/queens" TargetMode="External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B6A0-87C9-BCD2-4B7F-B9748BFE0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265C46FE-41EB-EA98-4352-5CF901173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3B9FE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2200" b="1" i="0" u="none" strike="noStrike" kern="1200" cap="all" spc="200" normalizeH="0" baseline="0" noProof="0" dirty="0">
                <a:ln>
                  <a:noFill/>
                </a:ln>
                <a:solidFill>
                  <a:srgbClr val="344068"/>
                </a:solidFill>
                <a:effectLst/>
                <a:uLnTx/>
                <a:uFillTx/>
                <a:latin typeface="Calibri Light" panose="020F0302020204030204"/>
                <a:ea typeface="+mj-lt"/>
                <a:cs typeface="Calibri Light" panose="020F0302020204030204"/>
              </a:rPr>
              <a:t>Quantification of Uncertain Effects in Engineering Systems</a:t>
            </a:r>
            <a:endParaRPr kumimoji="0" lang="en-US" sz="2200" b="0" i="0" u="none" strike="noStrike" kern="1200" cap="all" spc="200" normalizeH="0" baseline="0" noProof="0" dirty="0">
              <a:ln>
                <a:noFill/>
              </a:ln>
              <a:solidFill>
                <a:srgbClr val="344068"/>
              </a:solidFill>
              <a:effectLst/>
              <a:uLnTx/>
              <a:uFillTx/>
              <a:latin typeface="Calibri Light" panose="020F0302020204030204"/>
              <a:ea typeface="+mj-lt"/>
              <a:cs typeface="Calibri Light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lang="en-US" sz="2200" dirty="0">
              <a:ea typeface="+mj-lt"/>
              <a:cs typeface="+mj-lt"/>
            </a:endParaRPr>
          </a:p>
          <a:p>
            <a:endParaRPr lang="en-US" sz="2200" dirty="0">
              <a:ea typeface="+mj-lt"/>
              <a:cs typeface="+mj-l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AB3BBDC-C875-1489-C9D8-3F30670632FE}"/>
              </a:ext>
            </a:extLst>
          </p:cNvPr>
          <p:cNvSpPr txBox="1">
            <a:spLocks/>
          </p:cNvSpPr>
          <p:nvPr/>
        </p:nvSpPr>
        <p:spPr>
          <a:xfrm>
            <a:off x="6096000" y="628443"/>
            <a:ext cx="5774443" cy="177393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cap="all" dirty="0"/>
              <a:t>UKACM &amp; GACM Autumn School 2025</a:t>
            </a:r>
            <a:br>
              <a:rPr lang="en-GB" cap="all" dirty="0"/>
            </a:br>
            <a:r>
              <a:rPr lang="en-GB" dirty="0"/>
              <a:t>Open-Source Codes for High-Performance Computing</a:t>
            </a:r>
            <a:br>
              <a:rPr lang="en-GB" dirty="0"/>
            </a:br>
            <a:r>
              <a:rPr lang="en-GB" b="1" dirty="0"/>
              <a:t>Hands-on Session 4C &amp; QUEENS</a:t>
            </a:r>
            <a:endParaRPr lang="en-GB" dirty="0"/>
          </a:p>
          <a:p>
            <a:br>
              <a:rPr lang="en-GB" dirty="0"/>
            </a:br>
            <a:endParaRPr lang="en-GB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1B92EFD-FA1F-00F1-AC81-D7CDA74729F3}"/>
              </a:ext>
            </a:extLst>
          </p:cNvPr>
          <p:cNvSpPr txBox="1"/>
          <p:nvPr/>
        </p:nvSpPr>
        <p:spPr>
          <a:xfrm>
            <a:off x="434897" y="5875614"/>
            <a:ext cx="113222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GB" dirty="0">
                <a:solidFill>
                  <a:schemeClr val="bg1"/>
                </a:solidFill>
              </a:rPr>
              <a:t>Sebastian Brandstäter</a:t>
            </a:r>
            <a:r>
              <a:rPr lang="en-GB" baseline="30000" dirty="0">
                <a:solidFill>
                  <a:schemeClr val="bg1"/>
                </a:solidFill>
              </a:rPr>
              <a:t>1</a:t>
            </a:r>
            <a:r>
              <a:rPr lang="en-GB" dirty="0">
                <a:solidFill>
                  <a:schemeClr val="bg1"/>
                </a:solidFill>
              </a:rPr>
              <a:t>, Maximilian Dinkel</a:t>
            </a:r>
            <a:r>
              <a:rPr lang="en-GB" baseline="30000" dirty="0">
                <a:solidFill>
                  <a:schemeClr val="bg1"/>
                </a:solidFill>
              </a:rPr>
              <a:t>2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chemeClr val="bg1"/>
                </a:solidFill>
              </a:rPr>
              <a:t>Lea Häusel</a:t>
            </a:r>
            <a:r>
              <a:rPr lang="en-GB" baseline="30000" dirty="0">
                <a:solidFill>
                  <a:schemeClr val="bg1"/>
                </a:solidFill>
              </a:rPr>
              <a:t>2</a:t>
            </a:r>
            <a:r>
              <a:rPr lang="en-GB" dirty="0">
                <a:solidFill>
                  <a:schemeClr val="bg1"/>
                </a:solidFill>
              </a:rPr>
              <a:t>, Jonas Nitzler</a:t>
            </a:r>
            <a:r>
              <a:rPr lang="en-GB" baseline="30000" dirty="0">
                <a:solidFill>
                  <a:schemeClr val="bg1"/>
                </a:solidFill>
              </a:rPr>
              <a:t>2</a:t>
            </a:r>
            <a:r>
              <a:rPr lang="en-GB" dirty="0">
                <a:solidFill>
                  <a:schemeClr val="bg1"/>
                </a:solidFill>
              </a:rPr>
              <a:t>, Gil Robalo Rei</a:t>
            </a:r>
            <a:r>
              <a:rPr lang="en-GB" baseline="30000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GB" sz="1100" baseline="30000" dirty="0">
                <a:solidFill>
                  <a:schemeClr val="bg1"/>
                </a:solidFill>
              </a:rPr>
              <a:t>1 </a:t>
            </a:r>
            <a:r>
              <a:rPr lang="en-GB" sz="1100" dirty="0">
                <a:solidFill>
                  <a:schemeClr val="bg1"/>
                </a:solidFill>
              </a:rPr>
              <a:t>Institute for Mathematics and Computer-Based Simulation | University of the Bundeswehr Munich</a:t>
            </a:r>
          </a:p>
          <a:p>
            <a:pPr algn="just"/>
            <a:r>
              <a:rPr lang="en-GB" sz="1100" baseline="30000" dirty="0">
                <a:solidFill>
                  <a:schemeClr val="bg1"/>
                </a:solidFill>
              </a:rPr>
              <a:t>2 </a:t>
            </a:r>
            <a:r>
              <a:rPr lang="en-GB" sz="1100" dirty="0">
                <a:solidFill>
                  <a:schemeClr val="bg1"/>
                </a:solidFill>
              </a:rPr>
              <a:t>Institute for Computational Mechanics | Technical University of Munich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D99E2A5-741F-42D9-8ADB-6825ECAD22B6}"/>
              </a:ext>
            </a:extLst>
          </p:cNvPr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4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EENS example">
            <a:extLst>
              <a:ext uri="{FF2B5EF4-FFF2-40B4-BE49-F238E27FC236}">
                <a16:creationId xmlns:a16="http://schemas.microsoft.com/office/drawing/2014/main" id="{5534D29C-1EF1-8C2C-AC70-49A74ACE0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702" y="2183218"/>
            <a:ext cx="4275509" cy="285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6E0E09-5110-1AFF-8262-C0ABF3D4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Workflow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7E44F-763F-3BEE-609F-01834A36F7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E389B1-7499-3CF8-8EFA-660DF8D01EA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00382C8-5F00-4B05-87DD-DFECC47E9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17" y="1297798"/>
            <a:ext cx="4843113" cy="5208506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9A992CAA-371D-2A12-1AEC-256109E4677A}"/>
              </a:ext>
            </a:extLst>
          </p:cNvPr>
          <p:cNvSpPr/>
          <p:nvPr/>
        </p:nvSpPr>
        <p:spPr>
          <a:xfrm>
            <a:off x="2655148" y="4897093"/>
            <a:ext cx="537557" cy="1205346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F2F6341-FFF3-8BD7-67D3-71342F8EFFE7}"/>
              </a:ext>
            </a:extLst>
          </p:cNvPr>
          <p:cNvSpPr txBox="1">
            <a:spLocks/>
          </p:cNvSpPr>
          <p:nvPr/>
        </p:nvSpPr>
        <p:spPr>
          <a:xfrm>
            <a:off x="1221818" y="5165901"/>
            <a:ext cx="1475224" cy="66773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Multi-query </a:t>
            </a:r>
            <a:br>
              <a:rPr lang="en-DE" dirty="0"/>
            </a:br>
            <a:r>
              <a:rPr lang="en-DE" dirty="0"/>
              <a:t>algortihm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EBA099F5-828C-09C9-A6E8-D0C0447FC75C}"/>
              </a:ext>
            </a:extLst>
          </p:cNvPr>
          <p:cNvSpPr/>
          <p:nvPr/>
        </p:nvSpPr>
        <p:spPr>
          <a:xfrm>
            <a:off x="801016" y="3265832"/>
            <a:ext cx="537557" cy="1348405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9E747793-102A-4691-E76E-EE845E5E74DE}"/>
              </a:ext>
            </a:extLst>
          </p:cNvPr>
          <p:cNvSpPr txBox="1">
            <a:spLocks/>
          </p:cNvSpPr>
          <p:nvPr/>
        </p:nvSpPr>
        <p:spPr>
          <a:xfrm>
            <a:off x="0" y="3750824"/>
            <a:ext cx="1008326" cy="37995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Model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20B295B-8F71-8C0B-8A0F-02DDA38BFF24}"/>
              </a:ext>
            </a:extLst>
          </p:cNvPr>
          <p:cNvSpPr/>
          <p:nvPr/>
        </p:nvSpPr>
        <p:spPr>
          <a:xfrm>
            <a:off x="2657632" y="2738240"/>
            <a:ext cx="537557" cy="339683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D29FD51-8B61-1067-BE2E-A7350EEB92B9}"/>
              </a:ext>
            </a:extLst>
          </p:cNvPr>
          <p:cNvSpPr txBox="1">
            <a:spLocks/>
          </p:cNvSpPr>
          <p:nvPr/>
        </p:nvSpPr>
        <p:spPr>
          <a:xfrm>
            <a:off x="1221818" y="2727627"/>
            <a:ext cx="1475224" cy="30987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dirty="0"/>
              <a:t>Experiment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5007DCC-EDCD-AD71-A24D-F117662872D5}"/>
              </a:ext>
            </a:extLst>
          </p:cNvPr>
          <p:cNvSpPr/>
          <p:nvPr/>
        </p:nvSpPr>
        <p:spPr>
          <a:xfrm>
            <a:off x="2659632" y="3259704"/>
            <a:ext cx="537557" cy="557782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19AEA41A-25D4-D6E5-CB23-7AF85F661550}"/>
              </a:ext>
            </a:extLst>
          </p:cNvPr>
          <p:cNvSpPr txBox="1">
            <a:spLocks/>
          </p:cNvSpPr>
          <p:nvPr/>
        </p:nvSpPr>
        <p:spPr>
          <a:xfrm>
            <a:off x="1124010" y="3341052"/>
            <a:ext cx="1443513" cy="37995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DE" dirty="0"/>
              <a:t>Parameters</a:t>
            </a: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8A86C4B6-605A-C689-3465-8D5E8E134921}"/>
              </a:ext>
            </a:extLst>
          </p:cNvPr>
          <p:cNvSpPr/>
          <p:nvPr/>
        </p:nvSpPr>
        <p:spPr>
          <a:xfrm>
            <a:off x="2659632" y="3988189"/>
            <a:ext cx="537557" cy="265368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654F5D17-6F91-0041-7A79-FCB9F12A80FA}"/>
              </a:ext>
            </a:extLst>
          </p:cNvPr>
          <p:cNvSpPr txBox="1">
            <a:spLocks/>
          </p:cNvSpPr>
          <p:nvPr/>
        </p:nvSpPr>
        <p:spPr>
          <a:xfrm>
            <a:off x="1124010" y="3940802"/>
            <a:ext cx="1443513" cy="3799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DE" dirty="0"/>
              <a:t>Evaluation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9420E650-0834-F878-DF1D-DC4330655ADF}"/>
              </a:ext>
            </a:extLst>
          </p:cNvPr>
          <p:cNvSpPr/>
          <p:nvPr/>
        </p:nvSpPr>
        <p:spPr>
          <a:xfrm>
            <a:off x="2657632" y="4348869"/>
            <a:ext cx="537557" cy="265368"/>
          </a:xfrm>
          <a:prstGeom prst="leftBrac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59F33DEE-2882-7697-269C-7F72E7618186}"/>
              </a:ext>
            </a:extLst>
          </p:cNvPr>
          <p:cNvSpPr txBox="1">
            <a:spLocks/>
          </p:cNvSpPr>
          <p:nvPr/>
        </p:nvSpPr>
        <p:spPr>
          <a:xfrm>
            <a:off x="1122010" y="4301482"/>
            <a:ext cx="1443513" cy="37995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DE" dirty="0"/>
              <a:t>Compute</a:t>
            </a:r>
          </a:p>
        </p:txBody>
      </p:sp>
      <p:sp>
        <p:nvSpPr>
          <p:cNvPr id="23" name="Fußzeilenplatzhalter 3">
            <a:extLst>
              <a:ext uri="{FF2B5EF4-FFF2-40B4-BE49-F238E27FC236}">
                <a16:creationId xmlns:a16="http://schemas.microsoft.com/office/drawing/2014/main" id="{8EF422BD-C835-067B-90C8-E479D881E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2939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uild="allAtOnce"/>
      <p:bldP spid="11" grpId="0" animBg="1"/>
      <p:bldP spid="13" grpId="0" animBg="1"/>
      <p:bldP spid="14" grpId="0" build="allAtOnce"/>
      <p:bldP spid="15" grpId="0" animBg="1"/>
      <p:bldP spid="17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CB5184-2200-8075-1DEC-DE224C95DE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Since some of you might not be familiar with probabilistic approaches…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first cover some theory and background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Motivate the use of probabilistic approaches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Explain the key concepts behind the hands-on examples</a:t>
            </a:r>
            <a:endParaRPr lang="en-DE" dirty="0"/>
          </a:p>
          <a:p>
            <a:endParaRPr lang="en-DE" dirty="0"/>
          </a:p>
          <a:p>
            <a:r>
              <a:rPr lang="en-GB" dirty="0"/>
              <a:t>Don’t worry—we’ll keep the math to a minimum.</a:t>
            </a:r>
          </a:p>
          <a:p>
            <a:r>
              <a:rPr lang="en-GB" dirty="0"/>
              <a:t>You’ll revisit these concepts during the tutorial, and most importantly, you’ll be able to follow the exercises even if some of the theory feels challenging.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62A10-5543-6F68-9E00-9E76D6FDA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Theory and 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8C16A-A0E5-97C5-7AE7-DEA8461564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84BE6-9006-348F-9167-169E69096F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27D2C-2260-FCD6-B697-931C0424BA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6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C9A4B2-49BC-3166-89FA-38382D2E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uncertainties?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EEBEF-169B-2C32-E32D-A91A2ACB48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55160-4B74-6178-392B-17226F24E0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2E1AA-24E4-7BD3-1CFF-4F04EDD08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DD988F90-B6B1-CF2E-8CF2-D1B149D6E4EE}"/>
              </a:ext>
            </a:extLst>
          </p:cNvPr>
          <p:cNvSpPr txBox="1">
            <a:spLocks/>
          </p:cNvSpPr>
          <p:nvPr/>
        </p:nvSpPr>
        <p:spPr>
          <a:xfrm>
            <a:off x="1056000" y="1368403"/>
            <a:ext cx="10080000" cy="480859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44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ea typeface="Calibri"/>
                <a:cs typeface="Calibri"/>
              </a:rPr>
              <a:t>Can arise from </a:t>
            </a:r>
            <a:r>
              <a:rPr lang="en-US" b="1" dirty="0">
                <a:ea typeface="Calibri"/>
                <a:cs typeface="Calibri"/>
              </a:rPr>
              <a:t>inherently random effects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800" dirty="0">
              <a:ea typeface="Calibri"/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ea typeface="Calibri"/>
                <a:cs typeface="Calibri"/>
              </a:rPr>
              <a:t>Can arise from </a:t>
            </a:r>
            <a:r>
              <a:rPr lang="en-US" b="1" dirty="0">
                <a:ea typeface="Calibri"/>
                <a:cs typeface="Calibri"/>
              </a:rPr>
              <a:t>lack of information/knowledge</a:t>
            </a:r>
            <a:endParaRPr lang="en-US" dirty="0">
              <a:cs typeface="Calibri"/>
            </a:endParaRPr>
          </a:p>
        </p:txBody>
      </p:sp>
      <p:grpSp>
        <p:nvGrpSpPr>
          <p:cNvPr id="8" name="Gruppieren 17">
            <a:extLst>
              <a:ext uri="{FF2B5EF4-FFF2-40B4-BE49-F238E27FC236}">
                <a16:creationId xmlns:a16="http://schemas.microsoft.com/office/drawing/2014/main" id="{132C3257-3543-4E0D-6EE0-70095060B0E0}"/>
              </a:ext>
            </a:extLst>
          </p:cNvPr>
          <p:cNvGrpSpPr/>
          <p:nvPr/>
        </p:nvGrpSpPr>
        <p:grpSpPr>
          <a:xfrm>
            <a:off x="1579692" y="3485221"/>
            <a:ext cx="9032618" cy="2955584"/>
            <a:chOff x="1596238" y="2832213"/>
            <a:chExt cx="9489620" cy="3021623"/>
          </a:xfrm>
        </p:grpSpPr>
        <p:pic>
          <p:nvPicPr>
            <p:cNvPr id="9" name="Picture 5" descr="Ein Bild, das Screenshot, Grafiken, Design enthält.&#10;&#10;Beschreibung automatisch generiert.">
              <a:extLst>
                <a:ext uri="{FF2B5EF4-FFF2-40B4-BE49-F238E27FC236}">
                  <a16:creationId xmlns:a16="http://schemas.microsoft.com/office/drawing/2014/main" id="{17F9AFBD-086D-48A6-0F9B-B18A2F17F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-372" b="37217"/>
            <a:stretch/>
          </p:blipFill>
          <p:spPr>
            <a:xfrm>
              <a:off x="3614102" y="3462434"/>
              <a:ext cx="5734846" cy="1474245"/>
            </a:xfrm>
            <a:prstGeom prst="rect">
              <a:avLst/>
            </a:prstGeom>
          </p:spPr>
        </p:pic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469D7FD6-891F-F0D4-180E-5266EFE07A1B}"/>
                </a:ext>
              </a:extLst>
            </p:cNvPr>
            <p:cNvSpPr txBox="1"/>
            <p:nvPr/>
          </p:nvSpPr>
          <p:spPr>
            <a:xfrm>
              <a:off x="8583769" y="2832213"/>
              <a:ext cx="25020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External forces:</a:t>
              </a:r>
              <a:endParaRPr lang="de-DE" b="1"/>
            </a:p>
            <a:p>
              <a:r>
                <a:rPr lang="en-US"/>
                <a:t>loads q(x)?</a:t>
              </a:r>
              <a:endParaRPr lang="en-US">
                <a:ea typeface="Calibri"/>
                <a:cs typeface="Calibri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310BD9CD-2E9A-F4AD-1F22-6F77377FBFC2}"/>
                </a:ext>
              </a:extLst>
            </p:cNvPr>
            <p:cNvSpPr txBox="1"/>
            <p:nvPr/>
          </p:nvSpPr>
          <p:spPr>
            <a:xfrm>
              <a:off x="3034662" y="5207505"/>
              <a:ext cx="25020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Material parameters:</a:t>
              </a:r>
              <a:r>
                <a:rPr lang="en-US"/>
                <a:t> Young's modulus E(x)?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D1F7D857-6CDA-C595-0D6C-4EBFCED28A71}"/>
                </a:ext>
              </a:extLst>
            </p:cNvPr>
            <p:cNvSpPr txBox="1"/>
            <p:nvPr/>
          </p:nvSpPr>
          <p:spPr>
            <a:xfrm>
              <a:off x="6955760" y="5170183"/>
              <a:ext cx="201482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Geometry:</a:t>
              </a:r>
              <a:r>
                <a:rPr lang="en-US"/>
                <a:t> </a:t>
              </a:r>
              <a:br>
                <a:rPr lang="en-US"/>
              </a:br>
              <a:r>
                <a:rPr lang="en-US"/>
                <a:t>cross section A(x)?</a:t>
              </a:r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CFB9173D-96EC-1E5A-6990-D8E78B8261CB}"/>
                </a:ext>
              </a:extLst>
            </p:cNvPr>
            <p:cNvSpPr txBox="1"/>
            <p:nvPr/>
          </p:nvSpPr>
          <p:spPr>
            <a:xfrm>
              <a:off x="1596238" y="3299389"/>
              <a:ext cx="2502089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Boundary conditions:</a:t>
              </a:r>
              <a:r>
                <a:rPr lang="en-US"/>
                <a:t> support type?</a:t>
              </a:r>
            </a:p>
          </p:txBody>
        </p:sp>
        <p:cxnSp>
          <p:nvCxnSpPr>
            <p:cNvPr id="14" name="Straight Arrow Connector 10">
              <a:extLst>
                <a:ext uri="{FF2B5EF4-FFF2-40B4-BE49-F238E27FC236}">
                  <a16:creationId xmlns:a16="http://schemas.microsoft.com/office/drawing/2014/main" id="{C26E4065-D59F-6379-A791-763596163D95}"/>
                </a:ext>
              </a:extLst>
            </p:cNvPr>
            <p:cNvCxnSpPr>
              <a:cxnSpLocks/>
            </p:cNvCxnSpPr>
            <p:nvPr/>
          </p:nvCxnSpPr>
          <p:spPr>
            <a:xfrm>
              <a:off x="3043568" y="3873773"/>
              <a:ext cx="694304" cy="3759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1">
              <a:extLst>
                <a:ext uri="{FF2B5EF4-FFF2-40B4-BE49-F238E27FC236}">
                  <a16:creationId xmlns:a16="http://schemas.microsoft.com/office/drawing/2014/main" id="{4CC7E2D4-D9AD-5CFD-64E2-5CC926003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2512" y="4517270"/>
              <a:ext cx="330681" cy="62605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2">
              <a:extLst>
                <a:ext uri="{FF2B5EF4-FFF2-40B4-BE49-F238E27FC236}">
                  <a16:creationId xmlns:a16="http://schemas.microsoft.com/office/drawing/2014/main" id="{7407626D-170D-4AF2-417E-83D22F4D7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6091" y="4505148"/>
              <a:ext cx="581025" cy="6381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3">
              <a:extLst>
                <a:ext uri="{FF2B5EF4-FFF2-40B4-BE49-F238E27FC236}">
                  <a16:creationId xmlns:a16="http://schemas.microsoft.com/office/drawing/2014/main" id="{82B44ED9-1EB3-98F6-CEC6-2E0FB3FC5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1489" y="3155339"/>
              <a:ext cx="832138" cy="3810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hteck 16">
            <a:extLst>
              <a:ext uri="{FF2B5EF4-FFF2-40B4-BE49-F238E27FC236}">
                <a16:creationId xmlns:a16="http://schemas.microsoft.com/office/drawing/2014/main" id="{CAA72498-283A-835A-D6B8-242D234CEF94}"/>
              </a:ext>
            </a:extLst>
          </p:cNvPr>
          <p:cNvSpPr/>
          <p:nvPr/>
        </p:nvSpPr>
        <p:spPr>
          <a:xfrm>
            <a:off x="962646" y="1344185"/>
            <a:ext cx="10266708" cy="52304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Uncertainty is the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lack of certainty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about a quantity because it has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more than one possible state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19" name="Grafik 21" descr="Ein Bild, das Clipart, Zeichnung, Entwurf, Cartoon enthält.&#10;&#10;Automatisch generierte Beschreibung">
            <a:extLst>
              <a:ext uri="{FF2B5EF4-FFF2-40B4-BE49-F238E27FC236}">
                <a16:creationId xmlns:a16="http://schemas.microsoft.com/office/drawing/2014/main" id="{CC3F4473-AB54-538A-7084-02065B78D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16" y="1939981"/>
            <a:ext cx="753798" cy="7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C0689-F6DB-6351-2A9C-63D41AFC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care about uncertainties?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C0C6B-77BE-1F60-9CBB-466CA33EB9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305D1-75C0-C909-36AE-76B2D7C77A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875FF-A191-7C07-FA75-9EEFD053B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2A013769-42F1-C009-ED22-D158DDB475E7}"/>
              </a:ext>
            </a:extLst>
          </p:cNvPr>
          <p:cNvSpPr txBox="1">
            <a:spLocks/>
          </p:cNvSpPr>
          <p:nvPr/>
        </p:nvSpPr>
        <p:spPr>
          <a:xfrm>
            <a:off x="1056000" y="1368403"/>
            <a:ext cx="10080000" cy="48085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3B9FE"/>
              </a:buClr>
              <a:buFontTx/>
              <a:buNone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To make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meaningful predictions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, uncertainty needs to be incorporated:</a:t>
            </a:r>
          </a:p>
          <a:p>
            <a:pPr marL="0" indent="0">
              <a:buClr>
                <a:srgbClr val="53B9FE"/>
              </a:buClr>
              <a:buFontTx/>
              <a:buNone/>
              <a:defRPr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cs typeface="Calibri"/>
            </a:endParaRPr>
          </a:p>
          <a:p>
            <a:pPr marL="0" indent="0">
              <a:buClr>
                <a:srgbClr val="53B9FE"/>
              </a:buClr>
              <a:buFont typeface="Calibri" panose="020F0502020204030204" pitchFamily="34" charset="0"/>
              <a:buNone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Every model is only an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approximation of reality</a:t>
            </a:r>
          </a:p>
          <a:p>
            <a:pPr marL="285750" indent="-285750">
              <a:buClr>
                <a:srgbClr val="53B9FE"/>
              </a:buClr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Uncertainty through </a:t>
            </a:r>
            <a:r>
              <a:rPr 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model</a:t>
            </a:r>
          </a:p>
          <a:p>
            <a:pPr marL="0" indent="0">
              <a:buClr>
                <a:srgbClr val="53B9FE"/>
              </a:buClr>
              <a:buFont typeface="Calibri" panose="020F0502020204030204" pitchFamily="34" charset="0"/>
              <a:buNone/>
              <a:defRPr/>
            </a:pP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cs typeface="Calibri"/>
            </a:endParaRPr>
          </a:p>
          <a:p>
            <a:pPr marL="0" indent="0">
              <a:buClr>
                <a:srgbClr val="53B9FE"/>
              </a:buClr>
              <a:buFont typeface="Calibri" panose="020F0502020204030204" pitchFamily="34" charset="0"/>
              <a:buNone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Even if a model is perfect, numerically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precise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 </a:t>
            </a:r>
            <a: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results can be meaningless</a:t>
            </a:r>
            <a:br>
              <a:rPr lang="en-US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</a:b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if model parameters are not known precisely</a:t>
            </a:r>
          </a:p>
          <a:p>
            <a:pPr>
              <a:buClr>
                <a:srgbClr val="53B9FE"/>
              </a:buClr>
              <a:buFont typeface="Wingdings" panose="05000000000000000000" pitchFamily="2" charset="2"/>
              <a:buChar char="Ø"/>
              <a:defRPr/>
            </a:pPr>
            <a:r>
              <a:rPr lang="en-US" sz="18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Uncertainty through </a:t>
            </a:r>
            <a:r>
              <a:rPr lang="en-US" sz="1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parameters</a:t>
            </a:r>
          </a:p>
          <a:p>
            <a:pPr marL="0" indent="0">
              <a:buClr>
                <a:srgbClr val="53B9FE"/>
              </a:buClr>
              <a:buFont typeface="Calibri" panose="020F0502020204030204" pitchFamily="34" charset="0"/>
              <a:buNone/>
              <a:defRPr/>
            </a:pPr>
            <a:endParaRPr lang="en-US" sz="1800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cs typeface="Calibri"/>
            </a:endParaRPr>
          </a:p>
          <a:p>
            <a:endParaRPr lang="de-DE" dirty="0"/>
          </a:p>
        </p:txBody>
      </p:sp>
      <p:sp>
        <p:nvSpPr>
          <p:cNvPr id="8" name="Rechteck 9">
            <a:extLst>
              <a:ext uri="{FF2B5EF4-FFF2-40B4-BE49-F238E27FC236}">
                <a16:creationId xmlns:a16="http://schemas.microsoft.com/office/drawing/2014/main" id="{043FA6BB-9F7A-DD71-87F7-646D5842B743}"/>
              </a:ext>
            </a:extLst>
          </p:cNvPr>
          <p:cNvSpPr/>
          <p:nvPr/>
        </p:nvSpPr>
        <p:spPr>
          <a:xfrm>
            <a:off x="1056001" y="5351372"/>
            <a:ext cx="10079999" cy="71191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3B9FE"/>
              </a:buClr>
              <a:buSzPct val="10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With uncertainties, we can </a:t>
            </a:r>
            <a:r>
              <a:rPr lang="en-US" sz="2400" b="1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tell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what we know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, but also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what we do not know.</a:t>
            </a:r>
          </a:p>
        </p:txBody>
      </p:sp>
      <p:pic>
        <p:nvPicPr>
          <p:cNvPr id="9" name="Grafik 6" descr="Ein Bild, das Reihe, Diagramm, Schrift, Steigung enthält.&#10;&#10;Beschreibung automatisch generiert.">
            <a:extLst>
              <a:ext uri="{FF2B5EF4-FFF2-40B4-BE49-F238E27FC236}">
                <a16:creationId xmlns:a16="http://schemas.microsoft.com/office/drawing/2014/main" id="{434D9BE6-0D1F-5308-3B49-E6E7EB1B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043" y="1727934"/>
            <a:ext cx="2626853" cy="26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6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85E4DD-9DD3-1893-A1EB-C3E33562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 uncertainties?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0335A-2C94-9D53-AACB-CE5981C0C6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C3086-6F6E-BB0E-E8BE-D492E0F9C5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C728F-FE3C-1C10-47F5-8DB9C917E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871D5453-04E6-E189-513F-CDCD7547E564}"/>
              </a:ext>
            </a:extLst>
          </p:cNvPr>
          <p:cNvSpPr txBox="1">
            <a:spLocks/>
          </p:cNvSpPr>
          <p:nvPr/>
        </p:nvSpPr>
        <p:spPr>
          <a:xfrm>
            <a:off x="1097279" y="1368403"/>
            <a:ext cx="10080000" cy="480859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dirty="0"/>
              <a:t>How engineers used to handle uncertainties:</a:t>
            </a:r>
          </a:p>
          <a:p>
            <a:pPr marL="383540" lvl="1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/>
                <a:cs typeface="Calibri"/>
              </a:rPr>
              <a:t>Redo analysis or measurements,</a:t>
            </a:r>
            <a:br>
              <a:rPr lang="en-GB" dirty="0">
                <a:latin typeface="Calibri"/>
                <a:ea typeface="Calibri"/>
                <a:cs typeface="Calibri"/>
              </a:rPr>
            </a:br>
            <a:r>
              <a:rPr lang="en-GB" dirty="0">
                <a:latin typeface="Calibri"/>
                <a:ea typeface="Calibri"/>
                <a:cs typeface="Calibri"/>
              </a:rPr>
              <a:t>analyse mean and standard deviation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383540" lvl="1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/>
                <a:cs typeface="Calibri"/>
              </a:rPr>
              <a:t>Propagation of significant figures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383540" lvl="1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/>
                <a:cs typeface="Calibri"/>
              </a:rPr>
              <a:t>Propagation of tolerances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383540" lvl="1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/>
                <a:cs typeface="Calibri"/>
              </a:rPr>
              <a:t>Post process data (filters, interpolation, ...)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 marL="383540" lvl="1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/>
                <a:cs typeface="Calibri"/>
              </a:rPr>
              <a:t>Use of safety factors</a:t>
            </a:r>
          </a:p>
          <a:p>
            <a:pPr marL="383540" lvl="1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Calibri"/>
                <a:ea typeface="Calibri"/>
                <a:cs typeface="Calibri"/>
              </a:rPr>
              <a:t>Playing around with input parameters</a:t>
            </a:r>
          </a:p>
          <a:p>
            <a:pPr marL="383540" lvl="1">
              <a:spcBef>
                <a:spcPts val="375"/>
              </a:spcBef>
              <a:buFont typeface="Arial" panose="020B0604020202020204" pitchFamily="34" charset="0"/>
              <a:buChar char="•"/>
            </a:pPr>
            <a:endParaRPr lang="en-GB" dirty="0">
              <a:solidFill>
                <a:srgbClr val="FF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Bef>
                <a:spcPts val="375"/>
              </a:spcBef>
              <a:buFont typeface="Calibri" panose="020F0502020204030204" pitchFamily="34" charset="0"/>
              <a:buNone/>
            </a:pPr>
            <a:r>
              <a:rPr lang="en-GB" b="1" dirty="0"/>
              <a:t>Probabilistic approach</a:t>
            </a:r>
            <a:r>
              <a:rPr lang="en-GB" b="1" dirty="0">
                <a:latin typeface="Calibri"/>
                <a:cs typeface="Calibri"/>
              </a:rPr>
              <a:t>:</a:t>
            </a:r>
            <a:endParaRPr lang="en-GB" b="1" dirty="0">
              <a:latin typeface="Calibri"/>
              <a:ea typeface="Calibri"/>
              <a:cs typeface="Calibri"/>
            </a:endParaRPr>
          </a:p>
          <a:p>
            <a:pPr marL="383540" lvl="1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libri"/>
                <a:ea typeface="Calibri"/>
                <a:cs typeface="Calibri"/>
              </a:rPr>
              <a:t>Use</a:t>
            </a:r>
            <a:r>
              <a:rPr lang="en-GB" sz="2000" b="1" dirty="0">
                <a:latin typeface="Calibri"/>
                <a:ea typeface="Calibri"/>
                <a:cs typeface="Calibri"/>
              </a:rPr>
              <a:t> probability theory </a:t>
            </a:r>
            <a:r>
              <a:rPr lang="en-GB" sz="2000" dirty="0">
                <a:latin typeface="Calibri"/>
                <a:ea typeface="Calibri"/>
                <a:cs typeface="Calibri"/>
              </a:rPr>
              <a:t>to describe uncertainty</a:t>
            </a:r>
          </a:p>
          <a:p>
            <a:pPr marL="383540" lvl="1"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Calibri"/>
                <a:ea typeface="Calibri"/>
                <a:cs typeface="Calibri"/>
              </a:rPr>
              <a:t>Use</a:t>
            </a:r>
            <a:r>
              <a:rPr lang="en-GB" sz="2000" b="1" dirty="0">
                <a:latin typeface="Calibri"/>
                <a:ea typeface="Calibri"/>
                <a:cs typeface="Calibri"/>
              </a:rPr>
              <a:t> random variables </a:t>
            </a:r>
            <a:r>
              <a:rPr lang="en-GB" sz="2000" dirty="0">
                <a:latin typeface="Calibri"/>
                <a:ea typeface="Calibri"/>
                <a:cs typeface="Calibri"/>
              </a:rPr>
              <a:t>to model uncertain parameters</a:t>
            </a:r>
            <a:endParaRPr lang="en-GB" sz="1600" dirty="0">
              <a:latin typeface="Calibri"/>
              <a:ea typeface="Calibri"/>
              <a:cs typeface="Calibri"/>
            </a:endParaRPr>
          </a:p>
          <a:p>
            <a:pPr marL="0" indent="0">
              <a:spcBef>
                <a:spcPts val="375"/>
              </a:spcBef>
              <a:buFont typeface="Calibri" panose="020F0502020204030204" pitchFamily="34" charset="0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8" name="Geschweifte Klammer rechts 8">
            <a:extLst>
              <a:ext uri="{FF2B5EF4-FFF2-40B4-BE49-F238E27FC236}">
                <a16:creationId xmlns:a16="http://schemas.microsoft.com/office/drawing/2014/main" id="{88570E01-A8D4-2EEE-481A-C700CD6FB30A}"/>
              </a:ext>
            </a:extLst>
          </p:cNvPr>
          <p:cNvSpPr/>
          <p:nvPr/>
        </p:nvSpPr>
        <p:spPr>
          <a:xfrm>
            <a:off x="7396216" y="4447981"/>
            <a:ext cx="372139" cy="104161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9">
            <a:extLst>
              <a:ext uri="{FF2B5EF4-FFF2-40B4-BE49-F238E27FC236}">
                <a16:creationId xmlns:a16="http://schemas.microsoft.com/office/drawing/2014/main" id="{1C83D0CD-C1DB-C000-BDDC-BEFAC3962ED9}"/>
              </a:ext>
            </a:extLst>
          </p:cNvPr>
          <p:cNvSpPr txBox="1"/>
          <p:nvPr/>
        </p:nvSpPr>
        <p:spPr>
          <a:xfrm>
            <a:off x="7878225" y="4754443"/>
            <a:ext cx="370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err="1">
                <a:solidFill>
                  <a:schemeClr val="accent1"/>
                </a:solidFill>
              </a:rPr>
              <a:t>Systematic</a:t>
            </a:r>
            <a:r>
              <a:rPr lang="de-DE" sz="2000">
                <a:solidFill>
                  <a:schemeClr val="accent1"/>
                </a:solidFill>
              </a:rPr>
              <a:t> </a:t>
            </a:r>
            <a:r>
              <a:rPr lang="de-DE" sz="2000" err="1">
                <a:solidFill>
                  <a:schemeClr val="accent1"/>
                </a:solidFill>
              </a:rPr>
              <a:t>approach</a:t>
            </a:r>
            <a:endParaRPr lang="de-DE" sz="2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3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382CDE5-9A36-6572-D807-3FE244AD592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>
                    <a:cs typeface="Calibri"/>
                  </a:rPr>
                  <a:t> For example,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panose="02040503050406030204" pitchFamily="18" charset="0"/>
                        <a:cs typeface="Calibri"/>
                      </a:rPr>
                      <m:t>𝜃</m:t>
                    </m:r>
                    <m:r>
                      <a:rPr lang="de-DE" i="1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dirty="0">
                    <a:cs typeface="Calibri"/>
                  </a:rPr>
                  <a:t>is a model parameter: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382CDE5-9A36-6572-D807-3FE244AD5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126" t="-13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65A7EA84-BFD3-FCF7-6357-3CEFCE85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are random variables?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BD071-75B3-BA15-D24A-8DCB01BF1DA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421EE-50A5-5FE0-920C-DF7DF503E5E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552D7-6FA5-20F2-4442-7AC75D470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grpSp>
        <p:nvGrpSpPr>
          <p:cNvPr id="7" name="Gruppieren 23">
            <a:extLst>
              <a:ext uri="{FF2B5EF4-FFF2-40B4-BE49-F238E27FC236}">
                <a16:creationId xmlns:a16="http://schemas.microsoft.com/office/drawing/2014/main" id="{59D308DE-C49F-88A8-D44A-276C103E73C5}"/>
              </a:ext>
            </a:extLst>
          </p:cNvPr>
          <p:cNvGrpSpPr/>
          <p:nvPr/>
        </p:nvGrpSpPr>
        <p:grpSpPr>
          <a:xfrm>
            <a:off x="6955365" y="1876839"/>
            <a:ext cx="3547136" cy="3539430"/>
            <a:chOff x="6096000" y="1930002"/>
            <a:chExt cx="3547136" cy="3539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15">
                  <a:extLst>
                    <a:ext uri="{FF2B5EF4-FFF2-40B4-BE49-F238E27FC236}">
                      <a16:creationId xmlns:a16="http://schemas.microsoft.com/office/drawing/2014/main" id="{DAB919D0-635F-686A-88A1-AF1137AF7E2D}"/>
                    </a:ext>
                  </a:extLst>
                </p:cNvPr>
                <p:cNvSpPr txBox="1"/>
                <p:nvPr/>
              </p:nvSpPr>
              <p:spPr>
                <a:xfrm>
                  <a:off x="6096000" y="1930002"/>
                  <a:ext cx="3547136" cy="35394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Random variables:</a:t>
                  </a:r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pPr>
                    <a:tabLst>
                      <a:tab pos="2955925" algn="l"/>
                    </a:tabLst>
                  </a:pPr>
                  <a:endParaRPr lang="de-DE" sz="2000" b="1" dirty="0"/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pPr marL="285750" indent="-285750">
                    <a:buClr>
                      <a:srgbClr val="53B9FE"/>
                    </a:buClr>
                    <a:buFont typeface="Wingdings" panose="05000000000000000000" pitchFamily="2" charset="2"/>
                    <a:buChar char="Ø"/>
                    <a:defRPr/>
                  </a:pPr>
                  <a14:m>
                    <m:oMath xmlns:m="http://schemas.openxmlformats.org/officeDocument/2006/math">
                      <m:r>
                        <a:rPr lang="de-DE" sz="2000" smtClean="0"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𝜃</m:t>
                      </m:r>
                    </m:oMath>
                  </a14:m>
                  <a:r>
                    <a:rPr lang="en-US" sz="200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Calibri" panose="020F0502020204030204"/>
                      <a:cs typeface="Calibri"/>
                    </a:rPr>
                    <a:t> can assume </a:t>
                  </a:r>
                  <a:r>
                    <a:rPr lang="en-US" sz="2000" b="1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Calibri" panose="020F0502020204030204"/>
                      <a:cs typeface="Calibri"/>
                    </a:rPr>
                    <a:t>many values</a:t>
                  </a:r>
                  <a:r>
                    <a:rPr lang="en-US" sz="200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Calibri" panose="020F0502020204030204"/>
                      <a:cs typeface="Calibri"/>
                    </a:rPr>
                    <a:t>,</a:t>
                  </a:r>
                  <a:br>
                    <a:rPr lang="en-US" sz="200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Calibri" panose="020F0502020204030204"/>
                      <a:cs typeface="Calibri"/>
                    </a:rPr>
                  </a:br>
                  <a:r>
                    <a:rPr lang="en-US" sz="200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Calibri" panose="020F0502020204030204"/>
                      <a:cs typeface="Calibri"/>
                    </a:rPr>
                    <a:t>but with varying probability.</a:t>
                  </a:r>
                </a:p>
              </p:txBody>
            </p:sp>
          </mc:Choice>
          <mc:Fallback xmlns="">
            <p:sp>
              <p:nvSpPr>
                <p:cNvPr id="8" name="Textfeld 15">
                  <a:extLst>
                    <a:ext uri="{FF2B5EF4-FFF2-40B4-BE49-F238E27FC236}">
                      <a16:creationId xmlns:a16="http://schemas.microsoft.com/office/drawing/2014/main" id="{DAB919D0-635F-686A-88A1-AF1137AF7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930002"/>
                  <a:ext cx="3547136" cy="3539430"/>
                </a:xfrm>
                <a:prstGeom prst="rect">
                  <a:avLst/>
                </a:prstGeom>
                <a:blipFill>
                  <a:blip r:embed="rId3"/>
                  <a:stretch>
                    <a:fillRect l="-2491" t="-1071" b="-214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reihandform: Form 70">
              <a:extLst>
                <a:ext uri="{FF2B5EF4-FFF2-40B4-BE49-F238E27FC236}">
                  <a16:creationId xmlns:a16="http://schemas.microsoft.com/office/drawing/2014/main" id="{3C474789-5D26-6EB2-3603-3566D4F17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8091" y="3384171"/>
              <a:ext cx="1423412" cy="550072"/>
            </a:xfrm>
            <a:custGeom>
              <a:avLst/>
              <a:gdLst>
                <a:gd name="connsiteX0" fmla="*/ 0 w 3670300"/>
                <a:gd name="connsiteY0" fmla="*/ 963831 h 968384"/>
                <a:gd name="connsiteX1" fmla="*/ 225425 w 3670300"/>
                <a:gd name="connsiteY1" fmla="*/ 951131 h 968384"/>
                <a:gd name="connsiteX2" fmla="*/ 555625 w 3670300"/>
                <a:gd name="connsiteY2" fmla="*/ 824131 h 968384"/>
                <a:gd name="connsiteX3" fmla="*/ 904875 w 3670300"/>
                <a:gd name="connsiteY3" fmla="*/ 570131 h 968384"/>
                <a:gd name="connsiteX4" fmla="*/ 1155700 w 3670300"/>
                <a:gd name="connsiteY4" fmla="*/ 328831 h 968384"/>
                <a:gd name="connsiteX5" fmla="*/ 1473200 w 3670300"/>
                <a:gd name="connsiteY5" fmla="*/ 97056 h 968384"/>
                <a:gd name="connsiteX6" fmla="*/ 1739900 w 3670300"/>
                <a:gd name="connsiteY6" fmla="*/ 8156 h 968384"/>
                <a:gd name="connsiteX7" fmla="*/ 2025650 w 3670300"/>
                <a:gd name="connsiteY7" fmla="*/ 17681 h 968384"/>
                <a:gd name="connsiteX8" fmla="*/ 2298700 w 3670300"/>
                <a:gd name="connsiteY8" fmla="*/ 128806 h 968384"/>
                <a:gd name="connsiteX9" fmla="*/ 2549525 w 3670300"/>
                <a:gd name="connsiteY9" fmla="*/ 338356 h 968384"/>
                <a:gd name="connsiteX10" fmla="*/ 2787650 w 3670300"/>
                <a:gd name="connsiteY10" fmla="*/ 566956 h 968384"/>
                <a:gd name="connsiteX11" fmla="*/ 3079750 w 3670300"/>
                <a:gd name="connsiteY11" fmla="*/ 795556 h 968384"/>
                <a:gd name="connsiteX12" fmla="*/ 3343275 w 3670300"/>
                <a:gd name="connsiteY12" fmla="*/ 919381 h 968384"/>
                <a:gd name="connsiteX13" fmla="*/ 3508375 w 3670300"/>
                <a:gd name="connsiteY13" fmla="*/ 954306 h 968384"/>
                <a:gd name="connsiteX14" fmla="*/ 3670300 w 3670300"/>
                <a:gd name="connsiteY14" fmla="*/ 960656 h 968384"/>
                <a:gd name="connsiteX0" fmla="*/ 0 w 3670300"/>
                <a:gd name="connsiteY0" fmla="*/ 963831 h 968384"/>
                <a:gd name="connsiteX1" fmla="*/ 225425 w 3670300"/>
                <a:gd name="connsiteY1" fmla="*/ 951131 h 968384"/>
                <a:gd name="connsiteX2" fmla="*/ 555625 w 3670300"/>
                <a:gd name="connsiteY2" fmla="*/ 824131 h 968384"/>
                <a:gd name="connsiteX3" fmla="*/ 904875 w 3670300"/>
                <a:gd name="connsiteY3" fmla="*/ 570131 h 968384"/>
                <a:gd name="connsiteX4" fmla="*/ 1155700 w 3670300"/>
                <a:gd name="connsiteY4" fmla="*/ 328831 h 968384"/>
                <a:gd name="connsiteX5" fmla="*/ 1473200 w 3670300"/>
                <a:gd name="connsiteY5" fmla="*/ 97056 h 968384"/>
                <a:gd name="connsiteX6" fmla="*/ 1739900 w 3670300"/>
                <a:gd name="connsiteY6" fmla="*/ 8156 h 968384"/>
                <a:gd name="connsiteX7" fmla="*/ 2025650 w 3670300"/>
                <a:gd name="connsiteY7" fmla="*/ 17681 h 968384"/>
                <a:gd name="connsiteX8" fmla="*/ 2298700 w 3670300"/>
                <a:gd name="connsiteY8" fmla="*/ 128806 h 968384"/>
                <a:gd name="connsiteX9" fmla="*/ 2787650 w 3670300"/>
                <a:gd name="connsiteY9" fmla="*/ 566956 h 968384"/>
                <a:gd name="connsiteX10" fmla="*/ 3079750 w 3670300"/>
                <a:gd name="connsiteY10" fmla="*/ 795556 h 968384"/>
                <a:gd name="connsiteX11" fmla="*/ 3343275 w 3670300"/>
                <a:gd name="connsiteY11" fmla="*/ 919381 h 968384"/>
                <a:gd name="connsiteX12" fmla="*/ 3508375 w 3670300"/>
                <a:gd name="connsiteY12" fmla="*/ 954306 h 968384"/>
                <a:gd name="connsiteX13" fmla="*/ 3670300 w 3670300"/>
                <a:gd name="connsiteY13" fmla="*/ 960656 h 968384"/>
                <a:gd name="connsiteX0" fmla="*/ 0 w 3670300"/>
                <a:gd name="connsiteY0" fmla="*/ 963831 h 968384"/>
                <a:gd name="connsiteX1" fmla="*/ 225425 w 3670300"/>
                <a:gd name="connsiteY1" fmla="*/ 951131 h 968384"/>
                <a:gd name="connsiteX2" fmla="*/ 555625 w 3670300"/>
                <a:gd name="connsiteY2" fmla="*/ 824131 h 968384"/>
                <a:gd name="connsiteX3" fmla="*/ 904875 w 3670300"/>
                <a:gd name="connsiteY3" fmla="*/ 570131 h 968384"/>
                <a:gd name="connsiteX4" fmla="*/ 1155700 w 3670300"/>
                <a:gd name="connsiteY4" fmla="*/ 328831 h 968384"/>
                <a:gd name="connsiteX5" fmla="*/ 1473200 w 3670300"/>
                <a:gd name="connsiteY5" fmla="*/ 97056 h 968384"/>
                <a:gd name="connsiteX6" fmla="*/ 1739900 w 3670300"/>
                <a:gd name="connsiteY6" fmla="*/ 8156 h 968384"/>
                <a:gd name="connsiteX7" fmla="*/ 2025650 w 3670300"/>
                <a:gd name="connsiteY7" fmla="*/ 17681 h 968384"/>
                <a:gd name="connsiteX8" fmla="*/ 2298700 w 3670300"/>
                <a:gd name="connsiteY8" fmla="*/ 128806 h 968384"/>
                <a:gd name="connsiteX9" fmla="*/ 3079750 w 3670300"/>
                <a:gd name="connsiteY9" fmla="*/ 795556 h 968384"/>
                <a:gd name="connsiteX10" fmla="*/ 3343275 w 3670300"/>
                <a:gd name="connsiteY10" fmla="*/ 919381 h 968384"/>
                <a:gd name="connsiteX11" fmla="*/ 3508375 w 3670300"/>
                <a:gd name="connsiteY11" fmla="*/ 954306 h 968384"/>
                <a:gd name="connsiteX12" fmla="*/ 3670300 w 3670300"/>
                <a:gd name="connsiteY12" fmla="*/ 960656 h 968384"/>
                <a:gd name="connsiteX0" fmla="*/ 0 w 3670300"/>
                <a:gd name="connsiteY0" fmla="*/ 963831 h 968384"/>
                <a:gd name="connsiteX1" fmla="*/ 225425 w 3670300"/>
                <a:gd name="connsiteY1" fmla="*/ 951131 h 968384"/>
                <a:gd name="connsiteX2" fmla="*/ 555625 w 3670300"/>
                <a:gd name="connsiteY2" fmla="*/ 824131 h 968384"/>
                <a:gd name="connsiteX3" fmla="*/ 904875 w 3670300"/>
                <a:gd name="connsiteY3" fmla="*/ 570131 h 968384"/>
                <a:gd name="connsiteX4" fmla="*/ 1155700 w 3670300"/>
                <a:gd name="connsiteY4" fmla="*/ 328831 h 968384"/>
                <a:gd name="connsiteX5" fmla="*/ 1473200 w 3670300"/>
                <a:gd name="connsiteY5" fmla="*/ 97056 h 968384"/>
                <a:gd name="connsiteX6" fmla="*/ 1739900 w 3670300"/>
                <a:gd name="connsiteY6" fmla="*/ 8156 h 968384"/>
                <a:gd name="connsiteX7" fmla="*/ 2025650 w 3670300"/>
                <a:gd name="connsiteY7" fmla="*/ 17681 h 968384"/>
                <a:gd name="connsiteX8" fmla="*/ 2298700 w 3670300"/>
                <a:gd name="connsiteY8" fmla="*/ 128806 h 968384"/>
                <a:gd name="connsiteX9" fmla="*/ 3343275 w 3670300"/>
                <a:gd name="connsiteY9" fmla="*/ 919381 h 968384"/>
                <a:gd name="connsiteX10" fmla="*/ 3508375 w 3670300"/>
                <a:gd name="connsiteY10" fmla="*/ 954306 h 968384"/>
                <a:gd name="connsiteX11" fmla="*/ 3670300 w 3670300"/>
                <a:gd name="connsiteY11" fmla="*/ 960656 h 968384"/>
                <a:gd name="connsiteX0" fmla="*/ 0 w 3670300"/>
                <a:gd name="connsiteY0" fmla="*/ 963831 h 968384"/>
                <a:gd name="connsiteX1" fmla="*/ 225425 w 3670300"/>
                <a:gd name="connsiteY1" fmla="*/ 951131 h 968384"/>
                <a:gd name="connsiteX2" fmla="*/ 555625 w 3670300"/>
                <a:gd name="connsiteY2" fmla="*/ 824131 h 968384"/>
                <a:gd name="connsiteX3" fmla="*/ 904875 w 3670300"/>
                <a:gd name="connsiteY3" fmla="*/ 570131 h 968384"/>
                <a:gd name="connsiteX4" fmla="*/ 1155700 w 3670300"/>
                <a:gd name="connsiteY4" fmla="*/ 328831 h 968384"/>
                <a:gd name="connsiteX5" fmla="*/ 1473200 w 3670300"/>
                <a:gd name="connsiteY5" fmla="*/ 97056 h 968384"/>
                <a:gd name="connsiteX6" fmla="*/ 1739900 w 3670300"/>
                <a:gd name="connsiteY6" fmla="*/ 8156 h 968384"/>
                <a:gd name="connsiteX7" fmla="*/ 2025650 w 3670300"/>
                <a:gd name="connsiteY7" fmla="*/ 17681 h 968384"/>
                <a:gd name="connsiteX8" fmla="*/ 2298700 w 3670300"/>
                <a:gd name="connsiteY8" fmla="*/ 128806 h 968384"/>
                <a:gd name="connsiteX9" fmla="*/ 3508375 w 3670300"/>
                <a:gd name="connsiteY9" fmla="*/ 954306 h 968384"/>
                <a:gd name="connsiteX10" fmla="*/ 3670300 w 3670300"/>
                <a:gd name="connsiteY10" fmla="*/ 960656 h 968384"/>
                <a:gd name="connsiteX0" fmla="*/ 0 w 3670300"/>
                <a:gd name="connsiteY0" fmla="*/ 977818 h 982371"/>
                <a:gd name="connsiteX1" fmla="*/ 225425 w 3670300"/>
                <a:gd name="connsiteY1" fmla="*/ 965118 h 982371"/>
                <a:gd name="connsiteX2" fmla="*/ 555625 w 3670300"/>
                <a:gd name="connsiteY2" fmla="*/ 838118 h 982371"/>
                <a:gd name="connsiteX3" fmla="*/ 904875 w 3670300"/>
                <a:gd name="connsiteY3" fmla="*/ 584118 h 982371"/>
                <a:gd name="connsiteX4" fmla="*/ 1155700 w 3670300"/>
                <a:gd name="connsiteY4" fmla="*/ 342818 h 982371"/>
                <a:gd name="connsiteX5" fmla="*/ 1473200 w 3670300"/>
                <a:gd name="connsiteY5" fmla="*/ 111043 h 982371"/>
                <a:gd name="connsiteX6" fmla="*/ 1739900 w 3670300"/>
                <a:gd name="connsiteY6" fmla="*/ 22143 h 982371"/>
                <a:gd name="connsiteX7" fmla="*/ 2025650 w 3670300"/>
                <a:gd name="connsiteY7" fmla="*/ 31668 h 982371"/>
                <a:gd name="connsiteX8" fmla="*/ 3195971 w 3670300"/>
                <a:gd name="connsiteY8" fmla="*/ 361555 h 982371"/>
                <a:gd name="connsiteX9" fmla="*/ 3508375 w 3670300"/>
                <a:gd name="connsiteY9" fmla="*/ 968293 h 982371"/>
                <a:gd name="connsiteX10" fmla="*/ 3670300 w 3670300"/>
                <a:gd name="connsiteY10" fmla="*/ 974643 h 982371"/>
                <a:gd name="connsiteX0" fmla="*/ 0 w 3670300"/>
                <a:gd name="connsiteY0" fmla="*/ 1182141 h 1186694"/>
                <a:gd name="connsiteX1" fmla="*/ 225425 w 3670300"/>
                <a:gd name="connsiteY1" fmla="*/ 1169441 h 1186694"/>
                <a:gd name="connsiteX2" fmla="*/ 555625 w 3670300"/>
                <a:gd name="connsiteY2" fmla="*/ 1042441 h 1186694"/>
                <a:gd name="connsiteX3" fmla="*/ 904875 w 3670300"/>
                <a:gd name="connsiteY3" fmla="*/ 788441 h 1186694"/>
                <a:gd name="connsiteX4" fmla="*/ 1155700 w 3670300"/>
                <a:gd name="connsiteY4" fmla="*/ 547141 h 1186694"/>
                <a:gd name="connsiteX5" fmla="*/ 1473200 w 3670300"/>
                <a:gd name="connsiteY5" fmla="*/ 315366 h 1186694"/>
                <a:gd name="connsiteX6" fmla="*/ 1739900 w 3670300"/>
                <a:gd name="connsiteY6" fmla="*/ 226466 h 1186694"/>
                <a:gd name="connsiteX7" fmla="*/ 2507656 w 3670300"/>
                <a:gd name="connsiteY7" fmla="*/ 9125 h 1186694"/>
                <a:gd name="connsiteX8" fmla="*/ 3195971 w 3670300"/>
                <a:gd name="connsiteY8" fmla="*/ 565878 h 1186694"/>
                <a:gd name="connsiteX9" fmla="*/ 3508375 w 3670300"/>
                <a:gd name="connsiteY9" fmla="*/ 1172616 h 1186694"/>
                <a:gd name="connsiteX10" fmla="*/ 3670300 w 3670300"/>
                <a:gd name="connsiteY10" fmla="*/ 1178966 h 1186694"/>
                <a:gd name="connsiteX0" fmla="*/ 0 w 3670300"/>
                <a:gd name="connsiteY0" fmla="*/ 1173020 h 1177573"/>
                <a:gd name="connsiteX1" fmla="*/ 225425 w 3670300"/>
                <a:gd name="connsiteY1" fmla="*/ 1160320 h 1177573"/>
                <a:gd name="connsiteX2" fmla="*/ 555625 w 3670300"/>
                <a:gd name="connsiteY2" fmla="*/ 1033320 h 1177573"/>
                <a:gd name="connsiteX3" fmla="*/ 904875 w 3670300"/>
                <a:gd name="connsiteY3" fmla="*/ 779320 h 1177573"/>
                <a:gd name="connsiteX4" fmla="*/ 1155700 w 3670300"/>
                <a:gd name="connsiteY4" fmla="*/ 538020 h 1177573"/>
                <a:gd name="connsiteX5" fmla="*/ 1473200 w 3670300"/>
                <a:gd name="connsiteY5" fmla="*/ 306245 h 1177573"/>
                <a:gd name="connsiteX6" fmla="*/ 2058765 w 3670300"/>
                <a:gd name="connsiteY6" fmla="*/ 549539 h 1177573"/>
                <a:gd name="connsiteX7" fmla="*/ 2507656 w 3670300"/>
                <a:gd name="connsiteY7" fmla="*/ 4 h 1177573"/>
                <a:gd name="connsiteX8" fmla="*/ 3195971 w 3670300"/>
                <a:gd name="connsiteY8" fmla="*/ 556757 h 1177573"/>
                <a:gd name="connsiteX9" fmla="*/ 3508375 w 3670300"/>
                <a:gd name="connsiteY9" fmla="*/ 1163495 h 1177573"/>
                <a:gd name="connsiteX10" fmla="*/ 3670300 w 3670300"/>
                <a:gd name="connsiteY10" fmla="*/ 1169845 h 1177573"/>
                <a:gd name="connsiteX0" fmla="*/ 0 w 3670300"/>
                <a:gd name="connsiteY0" fmla="*/ 1173020 h 1177573"/>
                <a:gd name="connsiteX1" fmla="*/ 225425 w 3670300"/>
                <a:gd name="connsiteY1" fmla="*/ 1160320 h 1177573"/>
                <a:gd name="connsiteX2" fmla="*/ 555625 w 3670300"/>
                <a:gd name="connsiteY2" fmla="*/ 1033320 h 1177573"/>
                <a:gd name="connsiteX3" fmla="*/ 904875 w 3670300"/>
                <a:gd name="connsiteY3" fmla="*/ 779320 h 1177573"/>
                <a:gd name="connsiteX4" fmla="*/ 1155700 w 3670300"/>
                <a:gd name="connsiteY4" fmla="*/ 538020 h 1177573"/>
                <a:gd name="connsiteX5" fmla="*/ 1658587 w 3670300"/>
                <a:gd name="connsiteY5" fmla="*/ 816690 h 1177573"/>
                <a:gd name="connsiteX6" fmla="*/ 2058765 w 3670300"/>
                <a:gd name="connsiteY6" fmla="*/ 549539 h 1177573"/>
                <a:gd name="connsiteX7" fmla="*/ 2507656 w 3670300"/>
                <a:gd name="connsiteY7" fmla="*/ 4 h 1177573"/>
                <a:gd name="connsiteX8" fmla="*/ 3195971 w 3670300"/>
                <a:gd name="connsiteY8" fmla="*/ 556757 h 1177573"/>
                <a:gd name="connsiteX9" fmla="*/ 3508375 w 3670300"/>
                <a:gd name="connsiteY9" fmla="*/ 1163495 h 1177573"/>
                <a:gd name="connsiteX10" fmla="*/ 3670300 w 3670300"/>
                <a:gd name="connsiteY10" fmla="*/ 1169845 h 1177573"/>
                <a:gd name="connsiteX0" fmla="*/ 0 w 3670300"/>
                <a:gd name="connsiteY0" fmla="*/ 1173020 h 1177573"/>
                <a:gd name="connsiteX1" fmla="*/ 225425 w 3670300"/>
                <a:gd name="connsiteY1" fmla="*/ 1160320 h 1177573"/>
                <a:gd name="connsiteX2" fmla="*/ 555625 w 3670300"/>
                <a:gd name="connsiteY2" fmla="*/ 1033320 h 1177573"/>
                <a:gd name="connsiteX3" fmla="*/ 904875 w 3670300"/>
                <a:gd name="connsiteY3" fmla="*/ 779320 h 1177573"/>
                <a:gd name="connsiteX4" fmla="*/ 1289178 w 3670300"/>
                <a:gd name="connsiteY4" fmla="*/ 926931 h 1177573"/>
                <a:gd name="connsiteX5" fmla="*/ 1658587 w 3670300"/>
                <a:gd name="connsiteY5" fmla="*/ 816690 h 1177573"/>
                <a:gd name="connsiteX6" fmla="*/ 2058765 w 3670300"/>
                <a:gd name="connsiteY6" fmla="*/ 549539 h 1177573"/>
                <a:gd name="connsiteX7" fmla="*/ 2507656 w 3670300"/>
                <a:gd name="connsiteY7" fmla="*/ 4 h 1177573"/>
                <a:gd name="connsiteX8" fmla="*/ 3195971 w 3670300"/>
                <a:gd name="connsiteY8" fmla="*/ 556757 h 1177573"/>
                <a:gd name="connsiteX9" fmla="*/ 3508375 w 3670300"/>
                <a:gd name="connsiteY9" fmla="*/ 1163495 h 1177573"/>
                <a:gd name="connsiteX10" fmla="*/ 3670300 w 3670300"/>
                <a:gd name="connsiteY10" fmla="*/ 1169845 h 1177573"/>
                <a:gd name="connsiteX0" fmla="*/ 0 w 3670300"/>
                <a:gd name="connsiteY0" fmla="*/ 1173020 h 1177573"/>
                <a:gd name="connsiteX1" fmla="*/ 225425 w 3670300"/>
                <a:gd name="connsiteY1" fmla="*/ 1160320 h 1177573"/>
                <a:gd name="connsiteX2" fmla="*/ 555625 w 3670300"/>
                <a:gd name="connsiteY2" fmla="*/ 1033320 h 1177573"/>
                <a:gd name="connsiteX3" fmla="*/ 993861 w 3670300"/>
                <a:gd name="connsiteY3" fmla="*/ 981878 h 1177573"/>
                <a:gd name="connsiteX4" fmla="*/ 1289178 w 3670300"/>
                <a:gd name="connsiteY4" fmla="*/ 926931 h 1177573"/>
                <a:gd name="connsiteX5" fmla="*/ 1658587 w 3670300"/>
                <a:gd name="connsiteY5" fmla="*/ 816690 h 1177573"/>
                <a:gd name="connsiteX6" fmla="*/ 2058765 w 3670300"/>
                <a:gd name="connsiteY6" fmla="*/ 549539 h 1177573"/>
                <a:gd name="connsiteX7" fmla="*/ 2507656 w 3670300"/>
                <a:gd name="connsiteY7" fmla="*/ 4 h 1177573"/>
                <a:gd name="connsiteX8" fmla="*/ 3195971 w 3670300"/>
                <a:gd name="connsiteY8" fmla="*/ 556757 h 1177573"/>
                <a:gd name="connsiteX9" fmla="*/ 3508375 w 3670300"/>
                <a:gd name="connsiteY9" fmla="*/ 1163495 h 1177573"/>
                <a:gd name="connsiteX10" fmla="*/ 3670300 w 3670300"/>
                <a:gd name="connsiteY10" fmla="*/ 1169845 h 1177573"/>
                <a:gd name="connsiteX0" fmla="*/ 0 w 3670300"/>
                <a:gd name="connsiteY0" fmla="*/ 1173322 h 1177875"/>
                <a:gd name="connsiteX1" fmla="*/ 225425 w 3670300"/>
                <a:gd name="connsiteY1" fmla="*/ 1160622 h 1177875"/>
                <a:gd name="connsiteX2" fmla="*/ 555625 w 3670300"/>
                <a:gd name="connsiteY2" fmla="*/ 1033622 h 1177875"/>
                <a:gd name="connsiteX3" fmla="*/ 993861 w 3670300"/>
                <a:gd name="connsiteY3" fmla="*/ 982180 h 1177875"/>
                <a:gd name="connsiteX4" fmla="*/ 1289178 w 3670300"/>
                <a:gd name="connsiteY4" fmla="*/ 927233 h 1177875"/>
                <a:gd name="connsiteX5" fmla="*/ 1658587 w 3670300"/>
                <a:gd name="connsiteY5" fmla="*/ 816992 h 1177875"/>
                <a:gd name="connsiteX6" fmla="*/ 2058765 w 3670300"/>
                <a:gd name="connsiteY6" fmla="*/ 549841 h 1177875"/>
                <a:gd name="connsiteX7" fmla="*/ 2507656 w 3670300"/>
                <a:gd name="connsiteY7" fmla="*/ 306 h 1177875"/>
                <a:gd name="connsiteX8" fmla="*/ 3121816 w 3670300"/>
                <a:gd name="connsiteY8" fmla="*/ 629980 h 1177875"/>
                <a:gd name="connsiteX9" fmla="*/ 3508375 w 3670300"/>
                <a:gd name="connsiteY9" fmla="*/ 1163797 h 1177875"/>
                <a:gd name="connsiteX10" fmla="*/ 3670300 w 3670300"/>
                <a:gd name="connsiteY10" fmla="*/ 1170147 h 1177875"/>
                <a:gd name="connsiteX0" fmla="*/ 0 w 3670300"/>
                <a:gd name="connsiteY0" fmla="*/ 1165226 h 1169779"/>
                <a:gd name="connsiteX1" fmla="*/ 225425 w 3670300"/>
                <a:gd name="connsiteY1" fmla="*/ 1152526 h 1169779"/>
                <a:gd name="connsiteX2" fmla="*/ 555625 w 3670300"/>
                <a:gd name="connsiteY2" fmla="*/ 1025526 h 1169779"/>
                <a:gd name="connsiteX3" fmla="*/ 993861 w 3670300"/>
                <a:gd name="connsiteY3" fmla="*/ 974084 h 1169779"/>
                <a:gd name="connsiteX4" fmla="*/ 1289178 w 3670300"/>
                <a:gd name="connsiteY4" fmla="*/ 919137 h 1169779"/>
                <a:gd name="connsiteX5" fmla="*/ 1658587 w 3670300"/>
                <a:gd name="connsiteY5" fmla="*/ 808896 h 1169779"/>
                <a:gd name="connsiteX6" fmla="*/ 2058765 w 3670300"/>
                <a:gd name="connsiteY6" fmla="*/ 541745 h 1169779"/>
                <a:gd name="connsiteX7" fmla="*/ 2641134 w 3670300"/>
                <a:gd name="connsiteY7" fmla="*/ 313 h 1169779"/>
                <a:gd name="connsiteX8" fmla="*/ 3121816 w 3670300"/>
                <a:gd name="connsiteY8" fmla="*/ 621884 h 1169779"/>
                <a:gd name="connsiteX9" fmla="*/ 3508375 w 3670300"/>
                <a:gd name="connsiteY9" fmla="*/ 1155701 h 1169779"/>
                <a:gd name="connsiteX10" fmla="*/ 3670300 w 3670300"/>
                <a:gd name="connsiteY10" fmla="*/ 1162051 h 116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70300" h="1169779">
                  <a:moveTo>
                    <a:pt x="0" y="1165226"/>
                  </a:moveTo>
                  <a:cubicBezTo>
                    <a:pt x="66410" y="1170517"/>
                    <a:pt x="132821" y="1175809"/>
                    <a:pt x="225425" y="1152526"/>
                  </a:cubicBezTo>
                  <a:cubicBezTo>
                    <a:pt x="318029" y="1129243"/>
                    <a:pt x="427552" y="1055266"/>
                    <a:pt x="555625" y="1025526"/>
                  </a:cubicBezTo>
                  <a:cubicBezTo>
                    <a:pt x="683698" y="995786"/>
                    <a:pt x="871602" y="991815"/>
                    <a:pt x="993861" y="974084"/>
                  </a:cubicBezTo>
                  <a:cubicBezTo>
                    <a:pt x="1116120" y="956353"/>
                    <a:pt x="1178390" y="946668"/>
                    <a:pt x="1289178" y="919137"/>
                  </a:cubicBezTo>
                  <a:cubicBezTo>
                    <a:pt x="1399966" y="891606"/>
                    <a:pt x="1530323" y="871795"/>
                    <a:pt x="1658587" y="808896"/>
                  </a:cubicBezTo>
                  <a:cubicBezTo>
                    <a:pt x="1786851" y="745997"/>
                    <a:pt x="1895007" y="676509"/>
                    <a:pt x="2058765" y="541745"/>
                  </a:cubicBezTo>
                  <a:cubicBezTo>
                    <a:pt x="2222523" y="406981"/>
                    <a:pt x="2463959" y="-13044"/>
                    <a:pt x="2641134" y="313"/>
                  </a:cubicBezTo>
                  <a:cubicBezTo>
                    <a:pt x="2818309" y="13670"/>
                    <a:pt x="2977276" y="429319"/>
                    <a:pt x="3121816" y="621884"/>
                  </a:cubicBezTo>
                  <a:cubicBezTo>
                    <a:pt x="3266356" y="814449"/>
                    <a:pt x="3279775" y="1017059"/>
                    <a:pt x="3508375" y="1155701"/>
                  </a:cubicBezTo>
                  <a:cubicBezTo>
                    <a:pt x="3562879" y="1162580"/>
                    <a:pt x="3616589" y="1162315"/>
                    <a:pt x="3670300" y="1162051"/>
                  </a:cubicBezTo>
                </a:path>
              </a:pathLst>
            </a:custGeom>
            <a:ln w="19050">
              <a:solidFill>
                <a:schemeClr val="accent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hteck 16">
                  <a:extLst>
                    <a:ext uri="{FF2B5EF4-FFF2-40B4-BE49-F238E27FC236}">
                      <a16:creationId xmlns:a16="http://schemas.microsoft.com/office/drawing/2014/main" id="{D10963A3-A3B9-0B74-9D02-1DEDB0F16DB5}"/>
                    </a:ext>
                  </a:extLst>
                </p:cNvPr>
                <p:cNvSpPr/>
                <p:nvPr/>
              </p:nvSpPr>
              <p:spPr>
                <a:xfrm>
                  <a:off x="6411846" y="2988853"/>
                  <a:ext cx="244752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de-DE">
                      <a:solidFill>
                        <a:schemeClr val="accent1"/>
                      </a:solidFill>
                      <a:ea typeface="Calibri"/>
                      <a:cs typeface="Calibri"/>
                    </a:rPr>
                    <a:t>probability </a:t>
                  </a:r>
                  <a:r>
                    <a:rPr lang="de-DE" err="1">
                      <a:solidFill>
                        <a:schemeClr val="accent1"/>
                      </a:solidFill>
                      <a:ea typeface="Calibri"/>
                      <a:cs typeface="Calibri"/>
                    </a:rPr>
                    <a:t>densit</a:t>
                  </a:r>
                  <a:r>
                    <a:rPr lang="de-DE">
                      <a:solidFill>
                        <a:schemeClr val="accent1"/>
                      </a:solidFill>
                      <a:ea typeface="Calibri"/>
                      <a:cs typeface="Calibri"/>
                    </a:rPr>
                    <a:t>y </a:t>
                  </a:r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hteck 16">
                  <a:extLst>
                    <a:ext uri="{FF2B5EF4-FFF2-40B4-BE49-F238E27FC236}">
                      <a16:creationId xmlns:a16="http://schemas.microsoft.com/office/drawing/2014/main" id="{F723ED70-2DF0-6FC1-B2DE-690FAE375C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1846" y="2988853"/>
                  <a:ext cx="244752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244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8F3E7089-86EB-27AE-0019-0B4699100C45}"/>
                </a:ext>
              </a:extLst>
            </p:cNvPr>
            <p:cNvCxnSpPr/>
            <p:nvPr/>
          </p:nvCxnSpPr>
          <p:spPr>
            <a:xfrm rot="5400000">
              <a:off x="7568797" y="2896810"/>
              <a:ext cx="0" cy="2074867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88CBEEAF-CE75-FD96-F7A9-8CB9FBC04DBB}"/>
                    </a:ext>
                  </a:extLst>
                </p:cNvPr>
                <p:cNvSpPr/>
                <p:nvPr/>
              </p:nvSpPr>
              <p:spPr>
                <a:xfrm>
                  <a:off x="8322482" y="3913422"/>
                  <a:ext cx="3741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1" name="Rechteck 11">
                  <a:extLst>
                    <a:ext uri="{FF2B5EF4-FFF2-40B4-BE49-F238E27FC236}">
                      <a16:creationId xmlns:a16="http://schemas.microsoft.com/office/drawing/2014/main" id="{E8F48924-EB2D-060A-402D-E7A89B1779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2482" y="3913422"/>
                  <a:ext cx="37414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uppieren 22">
            <a:extLst>
              <a:ext uri="{FF2B5EF4-FFF2-40B4-BE49-F238E27FC236}">
                <a16:creationId xmlns:a16="http://schemas.microsoft.com/office/drawing/2014/main" id="{5756F5D6-8CDA-D026-C79C-1FD594132101}"/>
              </a:ext>
            </a:extLst>
          </p:cNvPr>
          <p:cNvGrpSpPr/>
          <p:nvPr/>
        </p:nvGrpSpPr>
        <p:grpSpPr>
          <a:xfrm>
            <a:off x="2308007" y="1876840"/>
            <a:ext cx="3293968" cy="3231654"/>
            <a:chOff x="1097279" y="1930003"/>
            <a:chExt cx="3293968" cy="32316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8">
                  <a:extLst>
                    <a:ext uri="{FF2B5EF4-FFF2-40B4-BE49-F238E27FC236}">
                      <a16:creationId xmlns:a16="http://schemas.microsoft.com/office/drawing/2014/main" id="{91427113-8295-76BA-8851-4D69D12A8968}"/>
                    </a:ext>
                  </a:extLst>
                </p:cNvPr>
                <p:cNvSpPr txBox="1"/>
                <p:nvPr/>
              </p:nvSpPr>
              <p:spPr>
                <a:xfrm>
                  <a:off x="1097279" y="1930003"/>
                  <a:ext cx="3293968" cy="32316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24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Deterministic</a:t>
                  </a:r>
                  <a:r>
                    <a:rPr lang="de-DE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:</a:t>
                  </a:r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endParaRPr lang="de-DE" sz="2000" b="1" dirty="0"/>
                </a:p>
                <a:p>
                  <a:pPr marL="285750" indent="-285750">
                    <a:buClr>
                      <a:srgbClr val="53B9FE"/>
                    </a:buClr>
                    <a:buFont typeface="Wingdings" panose="05000000000000000000" pitchFamily="2" charset="2"/>
                    <a:buChar char="Ø"/>
                    <a:defRPr/>
                  </a:pPr>
                  <a14:m>
                    <m:oMath xmlns:m="http://schemas.openxmlformats.org/officeDocument/2006/math">
                      <m:r>
                        <a:rPr lang="de-DE" sz="2000" smtClean="0"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𝜃</m:t>
                      </m:r>
                    </m:oMath>
                  </a14:m>
                  <a:r>
                    <a:rPr lang="en-US" sz="2000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Calibri" panose="020F0502020204030204"/>
                      <a:cs typeface="Calibri"/>
                    </a:rPr>
                    <a:t> assumes a </a:t>
                  </a:r>
                  <a:r>
                    <a:rPr lang="en-US" sz="2000" b="1" dirty="0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latin typeface="Calibri" panose="020F0502020204030204"/>
                      <a:cs typeface="Calibri"/>
                    </a:rPr>
                    <a:t>single value.</a:t>
                  </a:r>
                  <a:endParaRPr lang="de-DE" sz="20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 panose="020F0502020204030204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14" name="Textfeld 8">
                  <a:extLst>
                    <a:ext uri="{FF2B5EF4-FFF2-40B4-BE49-F238E27FC236}">
                      <a16:creationId xmlns:a16="http://schemas.microsoft.com/office/drawing/2014/main" id="{91427113-8295-76BA-8851-4D69D12A8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279" y="1930003"/>
                  <a:ext cx="3293968" cy="3231654"/>
                </a:xfrm>
                <a:prstGeom prst="rect">
                  <a:avLst/>
                </a:prstGeom>
                <a:blipFill>
                  <a:blip r:embed="rId7"/>
                  <a:stretch>
                    <a:fillRect l="-2682" t="-1172" b="-234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erade Verbindung mit Pfeil 10">
              <a:extLst>
                <a:ext uri="{FF2B5EF4-FFF2-40B4-BE49-F238E27FC236}">
                  <a16:creationId xmlns:a16="http://schemas.microsoft.com/office/drawing/2014/main" id="{36D47F55-1B21-923D-8BCD-F5A9546B283B}"/>
                </a:ext>
              </a:extLst>
            </p:cNvPr>
            <p:cNvCxnSpPr/>
            <p:nvPr/>
          </p:nvCxnSpPr>
          <p:spPr>
            <a:xfrm rot="5400000">
              <a:off x="2309456" y="2917631"/>
              <a:ext cx="0" cy="2074867"/>
            </a:xfrm>
            <a:prstGeom prst="straightConnector1">
              <a:avLst/>
            </a:prstGeom>
            <a:ln w="19050"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hteck 11">
                  <a:extLst>
                    <a:ext uri="{FF2B5EF4-FFF2-40B4-BE49-F238E27FC236}">
                      <a16:creationId xmlns:a16="http://schemas.microsoft.com/office/drawing/2014/main" id="{4B9A375D-3243-DCD9-BE4C-14CA790E0680}"/>
                    </a:ext>
                  </a:extLst>
                </p:cNvPr>
                <p:cNvSpPr/>
                <p:nvPr/>
              </p:nvSpPr>
              <p:spPr>
                <a:xfrm>
                  <a:off x="3063141" y="3934243"/>
                  <a:ext cx="3741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Rechteck 11">
                  <a:extLst>
                    <a:ext uri="{FF2B5EF4-FFF2-40B4-BE49-F238E27FC236}">
                      <a16:creationId xmlns:a16="http://schemas.microsoft.com/office/drawing/2014/main" id="{1EBDABFB-7CF2-239E-F314-6E641F4FE3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3141" y="3934243"/>
                  <a:ext cx="37414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Gerade Verbindung mit Pfeil 10">
              <a:extLst>
                <a:ext uri="{FF2B5EF4-FFF2-40B4-BE49-F238E27FC236}">
                  <a16:creationId xmlns:a16="http://schemas.microsoft.com/office/drawing/2014/main" id="{2FA78AB0-DE64-FB8F-F175-526B5273F171}"/>
                </a:ext>
              </a:extLst>
            </p:cNvPr>
            <p:cNvCxnSpPr>
              <a:cxnSpLocks/>
            </p:cNvCxnSpPr>
            <p:nvPr/>
          </p:nvCxnSpPr>
          <p:spPr>
            <a:xfrm>
              <a:off x="2115879" y="3266823"/>
              <a:ext cx="0" cy="688241"/>
            </a:xfrm>
            <a:prstGeom prst="straightConnector1">
              <a:avLst/>
            </a:prstGeom>
            <a:ln w="1905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hteck 11">
                  <a:extLst>
                    <a:ext uri="{FF2B5EF4-FFF2-40B4-BE49-F238E27FC236}">
                      <a16:creationId xmlns:a16="http://schemas.microsoft.com/office/drawing/2014/main" id="{3850C46A-FFF1-F3DB-C61E-7FE8301B0234}"/>
                    </a:ext>
                  </a:extLst>
                </p:cNvPr>
                <p:cNvSpPr/>
                <p:nvPr/>
              </p:nvSpPr>
              <p:spPr>
                <a:xfrm>
                  <a:off x="1928808" y="3955064"/>
                  <a:ext cx="374141" cy="3810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2" name="Rechteck 11">
                  <a:extLst>
                    <a:ext uri="{FF2B5EF4-FFF2-40B4-BE49-F238E27FC236}">
                      <a16:creationId xmlns:a16="http://schemas.microsoft.com/office/drawing/2014/main" id="{75F0E915-F95E-4DC5-1A70-CE85B5302E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808" y="3955064"/>
                  <a:ext cx="374141" cy="381066"/>
                </a:xfrm>
                <a:prstGeom prst="rect">
                  <a:avLst/>
                </a:prstGeom>
                <a:blipFill>
                  <a:blip r:embed="rId9"/>
                  <a:stretch>
                    <a:fillRect t="-7937" r="-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077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E41DF-DA5A-5E72-1EE2-5F782DA3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FCB38A-1D0E-7E94-1137-BB1F9991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are random fields?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C65B4-1BF6-49E9-D2C1-7CD2CE146C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E1164-877C-34AA-7A17-2E1D81A60D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60F5A-0EFC-2134-4A6A-735F0FB93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15">
                <a:extLst>
                  <a:ext uri="{FF2B5EF4-FFF2-40B4-BE49-F238E27FC236}">
                    <a16:creationId xmlns:a16="http://schemas.microsoft.com/office/drawing/2014/main" id="{D207AE38-8AF5-D471-CF94-E37B5E1716F4}"/>
                  </a:ext>
                </a:extLst>
              </p:cNvPr>
              <p:cNvSpPr txBox="1"/>
              <p:nvPr/>
            </p:nvSpPr>
            <p:spPr>
              <a:xfrm>
                <a:off x="1043390" y="1632347"/>
                <a:ext cx="3547136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Random variables:</a:t>
                </a:r>
                <a:endParaRPr lang="de-DE" sz="2000" b="1" dirty="0"/>
              </a:p>
              <a:p>
                <a:endParaRPr lang="de-DE" sz="2000" b="1" dirty="0"/>
              </a:p>
              <a:p>
                <a:pPr marL="285750" indent="-285750">
                  <a:buClr>
                    <a:schemeClr val="accent1"/>
                  </a:buClr>
                  <a:buFont typeface="Wingdings" panose="05000000000000000000" pitchFamily="2" charset="2"/>
                  <a:buChar char="Ø"/>
                  <a:defRPr/>
                </a:pPr>
                <a:r>
                  <a:rPr lang="de-DE" sz="20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  <a:t>A </a:t>
                </a:r>
                <a:r>
                  <a:rPr lang="de-DE" sz="2000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  <a:t>random</a:t>
                </a:r>
                <a:r>
                  <a:rPr lang="de-DE" sz="20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  <a:t> variable </a:t>
                </a:r>
                <a:r>
                  <a:rPr lang="de-DE" sz="2000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  <a:t>is</a:t>
                </a:r>
                <a:r>
                  <a:rPr lang="de-DE" sz="20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  <a:t> a </a:t>
                </a:r>
                <a:r>
                  <a:rPr lang="de-DE" sz="2000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  <a:t>single</a:t>
                </a:r>
                <a:r>
                  <a:rPr lang="de-DE" sz="20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  <a:t> </a:t>
                </a:r>
                <a:r>
                  <a:rPr lang="de-DE" sz="2000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  <a:t>random</a:t>
                </a:r>
                <a:r>
                  <a:rPr lang="de-DE" sz="20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  <a:t> </a:t>
                </a:r>
                <a:r>
                  <a:rPr lang="de-DE" sz="2000" dirty="0" err="1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  <a:t>number</a:t>
                </a:r>
                <a:r>
                  <a:rPr lang="de-DE" sz="20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  <a:t>. </a:t>
                </a:r>
                <a:br>
                  <a:rPr lang="de-DE" sz="20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Calibri"/>
                  </a:rPr>
                </a:br>
                <a14:m>
                  <m:oMath xmlns:m="http://schemas.openxmlformats.org/officeDocument/2006/math">
                    <m:r>
                      <a:rPr lang="de-DE" sz="2000" smtClean="0"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latin typeface="Cambria Math" panose="02040503050406030204" pitchFamily="18" charset="0"/>
                        <a:cs typeface="Calibri"/>
                      </a:rPr>
                      <m:t>𝜃</m:t>
                    </m:r>
                  </m:oMath>
                </a14:m>
                <a:r>
                  <a:rPr lang="en-US" sz="20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 panose="020F0502020204030204"/>
                    <a:cs typeface="Calibri"/>
                  </a:rPr>
                  <a:t> can assume </a:t>
                </a:r>
                <a:r>
                  <a:rPr lang="en-US" sz="20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 panose="020F0502020204030204"/>
                    <a:cs typeface="Calibri"/>
                  </a:rPr>
                  <a:t>many values</a:t>
                </a:r>
                <a:r>
                  <a:rPr lang="en-US" sz="20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 panose="020F0502020204030204"/>
                    <a:cs typeface="Calibri"/>
                  </a:rPr>
                  <a:t>,</a:t>
                </a:r>
                <a:br>
                  <a:rPr lang="en-US" sz="20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 panose="020F0502020204030204"/>
                    <a:cs typeface="Calibri"/>
                  </a:rPr>
                </a:br>
                <a:r>
                  <a:rPr lang="en-US" sz="200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Calibri" panose="020F0502020204030204"/>
                    <a:cs typeface="Calibri"/>
                  </a:rPr>
                  <a:t>but with varying probability.</a:t>
                </a:r>
              </a:p>
            </p:txBody>
          </p:sp>
        </mc:Choice>
        <mc:Fallback xmlns="">
          <p:sp>
            <p:nvSpPr>
              <p:cNvPr id="8" name="Textfeld 15">
                <a:extLst>
                  <a:ext uri="{FF2B5EF4-FFF2-40B4-BE49-F238E27FC236}">
                    <a16:creationId xmlns:a16="http://schemas.microsoft.com/office/drawing/2014/main" id="{D207AE38-8AF5-D471-CF94-E37B5E17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390" y="1632347"/>
                <a:ext cx="3547136" cy="2000548"/>
              </a:xfrm>
              <a:prstGeom prst="rect">
                <a:avLst/>
              </a:prstGeom>
              <a:blipFill>
                <a:blip r:embed="rId2"/>
                <a:stretch>
                  <a:fillRect l="-2857" t="-2516" b="-44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mathematical equation with numbers&#10;&#10;AI-generated content may be incorrect.">
            <a:extLst>
              <a:ext uri="{FF2B5EF4-FFF2-40B4-BE49-F238E27FC236}">
                <a16:creationId xmlns:a16="http://schemas.microsoft.com/office/drawing/2014/main" id="{5CFAE664-020D-7FDB-E808-383C9F305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7" t="42825" r="24220" b="44902"/>
          <a:stretch>
            <a:fillRect/>
          </a:stretch>
        </p:blipFill>
        <p:spPr>
          <a:xfrm>
            <a:off x="1514854" y="5054203"/>
            <a:ext cx="2473586" cy="342900"/>
          </a:xfrm>
          <a:prstGeom prst="rect">
            <a:avLst/>
          </a:prstGeom>
        </p:spPr>
      </p:pic>
      <p:sp>
        <p:nvSpPr>
          <p:cNvPr id="22" name="Textfeld 15">
            <a:extLst>
              <a:ext uri="{FF2B5EF4-FFF2-40B4-BE49-F238E27FC236}">
                <a16:creationId xmlns:a16="http://schemas.microsoft.com/office/drawing/2014/main" id="{ACA976E4-9B62-504D-C99B-95A0826BC1C8}"/>
              </a:ext>
            </a:extLst>
          </p:cNvPr>
          <p:cNvSpPr txBox="1"/>
          <p:nvPr/>
        </p:nvSpPr>
        <p:spPr>
          <a:xfrm>
            <a:off x="6201437" y="1632347"/>
            <a:ext cx="5128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</a:t>
            </a:r>
            <a:r>
              <a:rPr lang="de-DE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field</a:t>
            </a:r>
            <a:r>
              <a:rPr lang="de-DE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de-DE" sz="2000" b="1" dirty="0"/>
          </a:p>
          <a:p>
            <a:endParaRPr lang="de-DE" sz="2000" b="1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A random field is the extension to functions: instead of a random number, </a:t>
            </a:r>
            <a:b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</a:b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you get a whole random function. </a:t>
            </a:r>
            <a:b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</a:b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Each realization of a random field is </a:t>
            </a:r>
            <a:b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</a:b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cs typeface="Calibri"/>
              </a:rPr>
              <a:t>just one specific function.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F2D7EA-588B-E1B5-BD8D-42984D096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141" y="4212239"/>
            <a:ext cx="3624543" cy="210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8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3F0A39-E2B3-36D5-82DF-765F88C0D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probabilistic approaches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7689-1E36-18A4-A62B-7A9DC09784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6C6AB-2EC4-E2EB-B4CF-2528522902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57CE2-C99E-A36B-9C97-B99BFA473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grpSp>
        <p:nvGrpSpPr>
          <p:cNvPr id="7" name="Gruppieren 52">
            <a:extLst>
              <a:ext uri="{FF2B5EF4-FFF2-40B4-BE49-F238E27FC236}">
                <a16:creationId xmlns:a16="http://schemas.microsoft.com/office/drawing/2014/main" id="{13B9B511-5E9C-2BF7-83E2-B0E4704858A7}"/>
              </a:ext>
            </a:extLst>
          </p:cNvPr>
          <p:cNvGrpSpPr/>
          <p:nvPr/>
        </p:nvGrpSpPr>
        <p:grpSpPr>
          <a:xfrm>
            <a:off x="883153" y="1411379"/>
            <a:ext cx="2682145" cy="4282590"/>
            <a:chOff x="883153" y="1411379"/>
            <a:chExt cx="2682145" cy="4282590"/>
          </a:xfrm>
        </p:grpSpPr>
        <p:sp>
          <p:nvSpPr>
            <p:cNvPr id="8" name="Textfeld 9">
              <a:extLst>
                <a:ext uri="{FF2B5EF4-FFF2-40B4-BE49-F238E27FC236}">
                  <a16:creationId xmlns:a16="http://schemas.microsoft.com/office/drawing/2014/main" id="{D8B7238D-39F5-3B92-FA5B-122E4783C62A}"/>
                </a:ext>
              </a:extLst>
            </p:cNvPr>
            <p:cNvSpPr txBox="1"/>
            <p:nvPr/>
          </p:nvSpPr>
          <p:spPr bwMode="auto">
            <a:xfrm>
              <a:off x="883153" y="1411379"/>
              <a:ext cx="26821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Information Quality</a:t>
              </a:r>
            </a:p>
            <a:p>
              <a:pPr algn="ctr"/>
              <a:r>
                <a:rPr lang="en-US" sz="1400" i="1"/>
                <a:t>How precise can we measure? </a:t>
              </a:r>
            </a:p>
          </p:txBody>
        </p:sp>
        <p:grpSp>
          <p:nvGrpSpPr>
            <p:cNvPr id="9" name="Gruppieren 33">
              <a:extLst>
                <a:ext uri="{FF2B5EF4-FFF2-40B4-BE49-F238E27FC236}">
                  <a16:creationId xmlns:a16="http://schemas.microsoft.com/office/drawing/2014/main" id="{1E8DC59D-E9F9-E096-4FA9-51AB20C57BEB}"/>
                </a:ext>
              </a:extLst>
            </p:cNvPr>
            <p:cNvGrpSpPr/>
            <p:nvPr/>
          </p:nvGrpSpPr>
          <p:grpSpPr>
            <a:xfrm>
              <a:off x="1144431" y="2683966"/>
              <a:ext cx="2165260" cy="1337092"/>
              <a:chOff x="1144431" y="2683966"/>
              <a:chExt cx="2165260" cy="1337092"/>
            </a:xfrm>
          </p:grpSpPr>
          <p:sp>
            <p:nvSpPr>
              <p:cNvPr id="17" name="Freihandform: Form 70">
                <a:extLst>
                  <a:ext uri="{FF2B5EF4-FFF2-40B4-BE49-F238E27FC236}">
                    <a16:creationId xmlns:a16="http://schemas.microsoft.com/office/drawing/2014/main" id="{DDF02ED1-1BF8-9376-06C1-B0F8F021D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0070" y="2811606"/>
                <a:ext cx="441699" cy="853317"/>
              </a:xfrm>
              <a:custGeom>
                <a:avLst/>
                <a:gdLst>
                  <a:gd name="connsiteX0" fmla="*/ 0 w 3670300"/>
                  <a:gd name="connsiteY0" fmla="*/ 963831 h 968384"/>
                  <a:gd name="connsiteX1" fmla="*/ 225425 w 3670300"/>
                  <a:gd name="connsiteY1" fmla="*/ 951131 h 968384"/>
                  <a:gd name="connsiteX2" fmla="*/ 555625 w 3670300"/>
                  <a:gd name="connsiteY2" fmla="*/ 824131 h 968384"/>
                  <a:gd name="connsiteX3" fmla="*/ 904875 w 3670300"/>
                  <a:gd name="connsiteY3" fmla="*/ 570131 h 968384"/>
                  <a:gd name="connsiteX4" fmla="*/ 1155700 w 3670300"/>
                  <a:gd name="connsiteY4" fmla="*/ 328831 h 968384"/>
                  <a:gd name="connsiteX5" fmla="*/ 1473200 w 3670300"/>
                  <a:gd name="connsiteY5" fmla="*/ 97056 h 968384"/>
                  <a:gd name="connsiteX6" fmla="*/ 1739900 w 3670300"/>
                  <a:gd name="connsiteY6" fmla="*/ 8156 h 968384"/>
                  <a:gd name="connsiteX7" fmla="*/ 2025650 w 3670300"/>
                  <a:gd name="connsiteY7" fmla="*/ 17681 h 968384"/>
                  <a:gd name="connsiteX8" fmla="*/ 2298700 w 3670300"/>
                  <a:gd name="connsiteY8" fmla="*/ 128806 h 968384"/>
                  <a:gd name="connsiteX9" fmla="*/ 2549525 w 3670300"/>
                  <a:gd name="connsiteY9" fmla="*/ 338356 h 968384"/>
                  <a:gd name="connsiteX10" fmla="*/ 2787650 w 3670300"/>
                  <a:gd name="connsiteY10" fmla="*/ 566956 h 968384"/>
                  <a:gd name="connsiteX11" fmla="*/ 3079750 w 3670300"/>
                  <a:gd name="connsiteY11" fmla="*/ 795556 h 968384"/>
                  <a:gd name="connsiteX12" fmla="*/ 3343275 w 3670300"/>
                  <a:gd name="connsiteY12" fmla="*/ 919381 h 968384"/>
                  <a:gd name="connsiteX13" fmla="*/ 3508375 w 3670300"/>
                  <a:gd name="connsiteY13" fmla="*/ 954306 h 968384"/>
                  <a:gd name="connsiteX14" fmla="*/ 3670300 w 3670300"/>
                  <a:gd name="connsiteY14" fmla="*/ 960656 h 968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70300" h="968384">
                    <a:moveTo>
                      <a:pt x="0" y="963831"/>
                    </a:moveTo>
                    <a:cubicBezTo>
                      <a:pt x="66410" y="969122"/>
                      <a:pt x="132821" y="974414"/>
                      <a:pt x="225425" y="951131"/>
                    </a:cubicBezTo>
                    <a:cubicBezTo>
                      <a:pt x="318029" y="927848"/>
                      <a:pt x="442383" y="887631"/>
                      <a:pt x="555625" y="824131"/>
                    </a:cubicBezTo>
                    <a:cubicBezTo>
                      <a:pt x="668867" y="760631"/>
                      <a:pt x="804863" y="652681"/>
                      <a:pt x="904875" y="570131"/>
                    </a:cubicBezTo>
                    <a:cubicBezTo>
                      <a:pt x="1004888" y="487581"/>
                      <a:pt x="1060979" y="407677"/>
                      <a:pt x="1155700" y="328831"/>
                    </a:cubicBezTo>
                    <a:cubicBezTo>
                      <a:pt x="1250421" y="249985"/>
                      <a:pt x="1375833" y="150502"/>
                      <a:pt x="1473200" y="97056"/>
                    </a:cubicBezTo>
                    <a:cubicBezTo>
                      <a:pt x="1570567" y="43610"/>
                      <a:pt x="1647825" y="21385"/>
                      <a:pt x="1739900" y="8156"/>
                    </a:cubicBezTo>
                    <a:cubicBezTo>
                      <a:pt x="1831975" y="-5073"/>
                      <a:pt x="1932517" y="-2427"/>
                      <a:pt x="2025650" y="17681"/>
                    </a:cubicBezTo>
                    <a:cubicBezTo>
                      <a:pt x="2118783" y="37789"/>
                      <a:pt x="2211388" y="75360"/>
                      <a:pt x="2298700" y="128806"/>
                    </a:cubicBezTo>
                    <a:cubicBezTo>
                      <a:pt x="2386013" y="182252"/>
                      <a:pt x="2468033" y="265331"/>
                      <a:pt x="2549525" y="338356"/>
                    </a:cubicBezTo>
                    <a:cubicBezTo>
                      <a:pt x="2631017" y="411381"/>
                      <a:pt x="2699279" y="490756"/>
                      <a:pt x="2787650" y="566956"/>
                    </a:cubicBezTo>
                    <a:cubicBezTo>
                      <a:pt x="2876021" y="643156"/>
                      <a:pt x="2987146" y="736819"/>
                      <a:pt x="3079750" y="795556"/>
                    </a:cubicBezTo>
                    <a:cubicBezTo>
                      <a:pt x="3172354" y="854293"/>
                      <a:pt x="3271838" y="892923"/>
                      <a:pt x="3343275" y="919381"/>
                    </a:cubicBezTo>
                    <a:cubicBezTo>
                      <a:pt x="3414712" y="945839"/>
                      <a:pt x="3453871" y="947427"/>
                      <a:pt x="3508375" y="954306"/>
                    </a:cubicBezTo>
                    <a:cubicBezTo>
                      <a:pt x="3562879" y="961185"/>
                      <a:pt x="3616589" y="960920"/>
                      <a:pt x="3670300" y="960656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18" name="Gerade Verbindung mit Pfeil 10">
                <a:extLst>
                  <a:ext uri="{FF2B5EF4-FFF2-40B4-BE49-F238E27FC236}">
                    <a16:creationId xmlns:a16="http://schemas.microsoft.com/office/drawing/2014/main" id="{3FBCFE7B-1C58-2F4C-4D8E-440EDD3C6FA3}"/>
                  </a:ext>
                </a:extLst>
              </p:cNvPr>
              <p:cNvCxnSpPr/>
              <p:nvPr/>
            </p:nvCxnSpPr>
            <p:spPr>
              <a:xfrm rot="5400000">
                <a:off x="2181865" y="2635114"/>
                <a:ext cx="0" cy="2074867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hteck 11">
                    <a:extLst>
                      <a:ext uri="{FF2B5EF4-FFF2-40B4-BE49-F238E27FC236}">
                        <a16:creationId xmlns:a16="http://schemas.microsoft.com/office/drawing/2014/main" id="{5E2A68EF-EC54-A9EE-224B-710DBC969EA4}"/>
                      </a:ext>
                    </a:extLst>
                  </p:cNvPr>
                  <p:cNvSpPr/>
                  <p:nvPr/>
                </p:nvSpPr>
                <p:spPr>
                  <a:xfrm>
                    <a:off x="2935550" y="3651726"/>
                    <a:ext cx="37414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9" name="Rechteck 11">
                    <a:extLst>
                      <a:ext uri="{FF2B5EF4-FFF2-40B4-BE49-F238E27FC236}">
                        <a16:creationId xmlns:a16="http://schemas.microsoft.com/office/drawing/2014/main" id="{F8A60DB2-5023-53A4-E0D5-1BF0E6BA8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5550" y="3651726"/>
                    <a:ext cx="374141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hteck 15">
                    <a:extLst>
                      <a:ext uri="{FF2B5EF4-FFF2-40B4-BE49-F238E27FC236}">
                        <a16:creationId xmlns:a16="http://schemas.microsoft.com/office/drawing/2014/main" id="{E8984CF9-EDBD-1ADA-DAC1-C928916E06DC}"/>
                      </a:ext>
                    </a:extLst>
                  </p:cNvPr>
                  <p:cNvSpPr/>
                  <p:nvPr/>
                </p:nvSpPr>
                <p:spPr>
                  <a:xfrm>
                    <a:off x="1580730" y="2826246"/>
                    <a:ext cx="58003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Rechteck 15">
                    <a:extLst>
                      <a:ext uri="{FF2B5EF4-FFF2-40B4-BE49-F238E27FC236}">
                        <a16:creationId xmlns:a16="http://schemas.microsoft.com/office/drawing/2014/main" id="{B2C30946-C69C-F6D9-20A4-5FB2F3B242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0730" y="2826246"/>
                    <a:ext cx="580031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Gerader Verbinder 18">
                <a:extLst>
                  <a:ext uri="{FF2B5EF4-FFF2-40B4-BE49-F238E27FC236}">
                    <a16:creationId xmlns:a16="http://schemas.microsoft.com/office/drawing/2014/main" id="{98BFABD3-8C49-304C-27C1-3DECEC8A58F5}"/>
                  </a:ext>
                </a:extLst>
              </p:cNvPr>
              <p:cNvCxnSpPr/>
              <p:nvPr/>
            </p:nvCxnSpPr>
            <p:spPr>
              <a:xfrm>
                <a:off x="1960070" y="3766772"/>
                <a:ext cx="441699" cy="0"/>
              </a:xfrm>
              <a:prstGeom prst="line">
                <a:avLst/>
              </a:prstGeom>
              <a:ln>
                <a:solidFill>
                  <a:srgbClr val="005293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feld 22">
                <a:extLst>
                  <a:ext uri="{FF2B5EF4-FFF2-40B4-BE49-F238E27FC236}">
                    <a16:creationId xmlns:a16="http://schemas.microsoft.com/office/drawing/2014/main" id="{18377456-520A-8235-CCE0-1B701D92CC33}"/>
                  </a:ext>
                </a:extLst>
              </p:cNvPr>
              <p:cNvSpPr txBox="1"/>
              <p:nvPr/>
            </p:nvSpPr>
            <p:spPr bwMode="auto">
              <a:xfrm>
                <a:off x="2269574" y="2683966"/>
                <a:ext cx="92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rgbClr val="002060"/>
                    </a:solidFill>
                  </a:rPr>
                  <a:t>precise</a:t>
                </a:r>
              </a:p>
            </p:txBody>
          </p:sp>
        </p:grpSp>
        <p:grpSp>
          <p:nvGrpSpPr>
            <p:cNvPr id="10" name="Gruppieren 34">
              <a:extLst>
                <a:ext uri="{FF2B5EF4-FFF2-40B4-BE49-F238E27FC236}">
                  <a16:creationId xmlns:a16="http://schemas.microsoft.com/office/drawing/2014/main" id="{9F0017B3-4B73-BED0-B122-26BAA46C23FD}"/>
                </a:ext>
              </a:extLst>
            </p:cNvPr>
            <p:cNvGrpSpPr/>
            <p:nvPr/>
          </p:nvGrpSpPr>
          <p:grpSpPr>
            <a:xfrm>
              <a:off x="1114062" y="4385749"/>
              <a:ext cx="2282279" cy="1308220"/>
              <a:chOff x="1114062" y="4385749"/>
              <a:chExt cx="2282279" cy="1308220"/>
            </a:xfrm>
          </p:grpSpPr>
          <p:sp>
            <p:nvSpPr>
              <p:cNvPr id="11" name="Freihandform: Form 70">
                <a:extLst>
                  <a:ext uri="{FF2B5EF4-FFF2-40B4-BE49-F238E27FC236}">
                    <a16:creationId xmlns:a16="http://schemas.microsoft.com/office/drawing/2014/main" id="{F2C9A9C2-8C64-3AA5-3A5E-CBE907E3E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7666" y="4775122"/>
                <a:ext cx="1885767" cy="550072"/>
              </a:xfrm>
              <a:custGeom>
                <a:avLst/>
                <a:gdLst>
                  <a:gd name="connsiteX0" fmla="*/ 0 w 3670300"/>
                  <a:gd name="connsiteY0" fmla="*/ 963831 h 968384"/>
                  <a:gd name="connsiteX1" fmla="*/ 225425 w 3670300"/>
                  <a:gd name="connsiteY1" fmla="*/ 951131 h 968384"/>
                  <a:gd name="connsiteX2" fmla="*/ 555625 w 3670300"/>
                  <a:gd name="connsiteY2" fmla="*/ 824131 h 968384"/>
                  <a:gd name="connsiteX3" fmla="*/ 904875 w 3670300"/>
                  <a:gd name="connsiteY3" fmla="*/ 570131 h 968384"/>
                  <a:gd name="connsiteX4" fmla="*/ 1155700 w 3670300"/>
                  <a:gd name="connsiteY4" fmla="*/ 328831 h 968384"/>
                  <a:gd name="connsiteX5" fmla="*/ 1473200 w 3670300"/>
                  <a:gd name="connsiteY5" fmla="*/ 97056 h 968384"/>
                  <a:gd name="connsiteX6" fmla="*/ 1739900 w 3670300"/>
                  <a:gd name="connsiteY6" fmla="*/ 8156 h 968384"/>
                  <a:gd name="connsiteX7" fmla="*/ 2025650 w 3670300"/>
                  <a:gd name="connsiteY7" fmla="*/ 17681 h 968384"/>
                  <a:gd name="connsiteX8" fmla="*/ 2298700 w 3670300"/>
                  <a:gd name="connsiteY8" fmla="*/ 128806 h 968384"/>
                  <a:gd name="connsiteX9" fmla="*/ 2549525 w 3670300"/>
                  <a:gd name="connsiteY9" fmla="*/ 338356 h 968384"/>
                  <a:gd name="connsiteX10" fmla="*/ 2787650 w 3670300"/>
                  <a:gd name="connsiteY10" fmla="*/ 566956 h 968384"/>
                  <a:gd name="connsiteX11" fmla="*/ 3079750 w 3670300"/>
                  <a:gd name="connsiteY11" fmla="*/ 795556 h 968384"/>
                  <a:gd name="connsiteX12" fmla="*/ 3343275 w 3670300"/>
                  <a:gd name="connsiteY12" fmla="*/ 919381 h 968384"/>
                  <a:gd name="connsiteX13" fmla="*/ 3508375 w 3670300"/>
                  <a:gd name="connsiteY13" fmla="*/ 954306 h 968384"/>
                  <a:gd name="connsiteX14" fmla="*/ 3670300 w 3670300"/>
                  <a:gd name="connsiteY14" fmla="*/ 960656 h 968384"/>
                  <a:gd name="connsiteX0" fmla="*/ 0 w 3670300"/>
                  <a:gd name="connsiteY0" fmla="*/ 963831 h 968384"/>
                  <a:gd name="connsiteX1" fmla="*/ 225425 w 3670300"/>
                  <a:gd name="connsiteY1" fmla="*/ 951131 h 968384"/>
                  <a:gd name="connsiteX2" fmla="*/ 555625 w 3670300"/>
                  <a:gd name="connsiteY2" fmla="*/ 824131 h 968384"/>
                  <a:gd name="connsiteX3" fmla="*/ 904875 w 3670300"/>
                  <a:gd name="connsiteY3" fmla="*/ 570131 h 968384"/>
                  <a:gd name="connsiteX4" fmla="*/ 1155700 w 3670300"/>
                  <a:gd name="connsiteY4" fmla="*/ 328831 h 968384"/>
                  <a:gd name="connsiteX5" fmla="*/ 1473200 w 3670300"/>
                  <a:gd name="connsiteY5" fmla="*/ 97056 h 968384"/>
                  <a:gd name="connsiteX6" fmla="*/ 1739900 w 3670300"/>
                  <a:gd name="connsiteY6" fmla="*/ 8156 h 968384"/>
                  <a:gd name="connsiteX7" fmla="*/ 2025650 w 3670300"/>
                  <a:gd name="connsiteY7" fmla="*/ 17681 h 968384"/>
                  <a:gd name="connsiteX8" fmla="*/ 2298700 w 3670300"/>
                  <a:gd name="connsiteY8" fmla="*/ 128806 h 968384"/>
                  <a:gd name="connsiteX9" fmla="*/ 2787650 w 3670300"/>
                  <a:gd name="connsiteY9" fmla="*/ 566956 h 968384"/>
                  <a:gd name="connsiteX10" fmla="*/ 3079750 w 3670300"/>
                  <a:gd name="connsiteY10" fmla="*/ 795556 h 968384"/>
                  <a:gd name="connsiteX11" fmla="*/ 3343275 w 3670300"/>
                  <a:gd name="connsiteY11" fmla="*/ 919381 h 968384"/>
                  <a:gd name="connsiteX12" fmla="*/ 3508375 w 3670300"/>
                  <a:gd name="connsiteY12" fmla="*/ 954306 h 968384"/>
                  <a:gd name="connsiteX13" fmla="*/ 3670300 w 3670300"/>
                  <a:gd name="connsiteY13" fmla="*/ 960656 h 968384"/>
                  <a:gd name="connsiteX0" fmla="*/ 0 w 3670300"/>
                  <a:gd name="connsiteY0" fmla="*/ 963831 h 968384"/>
                  <a:gd name="connsiteX1" fmla="*/ 225425 w 3670300"/>
                  <a:gd name="connsiteY1" fmla="*/ 951131 h 968384"/>
                  <a:gd name="connsiteX2" fmla="*/ 555625 w 3670300"/>
                  <a:gd name="connsiteY2" fmla="*/ 824131 h 968384"/>
                  <a:gd name="connsiteX3" fmla="*/ 904875 w 3670300"/>
                  <a:gd name="connsiteY3" fmla="*/ 570131 h 968384"/>
                  <a:gd name="connsiteX4" fmla="*/ 1155700 w 3670300"/>
                  <a:gd name="connsiteY4" fmla="*/ 328831 h 968384"/>
                  <a:gd name="connsiteX5" fmla="*/ 1473200 w 3670300"/>
                  <a:gd name="connsiteY5" fmla="*/ 97056 h 968384"/>
                  <a:gd name="connsiteX6" fmla="*/ 1739900 w 3670300"/>
                  <a:gd name="connsiteY6" fmla="*/ 8156 h 968384"/>
                  <a:gd name="connsiteX7" fmla="*/ 2025650 w 3670300"/>
                  <a:gd name="connsiteY7" fmla="*/ 17681 h 968384"/>
                  <a:gd name="connsiteX8" fmla="*/ 2298700 w 3670300"/>
                  <a:gd name="connsiteY8" fmla="*/ 128806 h 968384"/>
                  <a:gd name="connsiteX9" fmla="*/ 3079750 w 3670300"/>
                  <a:gd name="connsiteY9" fmla="*/ 795556 h 968384"/>
                  <a:gd name="connsiteX10" fmla="*/ 3343275 w 3670300"/>
                  <a:gd name="connsiteY10" fmla="*/ 919381 h 968384"/>
                  <a:gd name="connsiteX11" fmla="*/ 3508375 w 3670300"/>
                  <a:gd name="connsiteY11" fmla="*/ 954306 h 968384"/>
                  <a:gd name="connsiteX12" fmla="*/ 3670300 w 3670300"/>
                  <a:gd name="connsiteY12" fmla="*/ 960656 h 968384"/>
                  <a:gd name="connsiteX0" fmla="*/ 0 w 3670300"/>
                  <a:gd name="connsiteY0" fmla="*/ 963831 h 968384"/>
                  <a:gd name="connsiteX1" fmla="*/ 225425 w 3670300"/>
                  <a:gd name="connsiteY1" fmla="*/ 951131 h 968384"/>
                  <a:gd name="connsiteX2" fmla="*/ 555625 w 3670300"/>
                  <a:gd name="connsiteY2" fmla="*/ 824131 h 968384"/>
                  <a:gd name="connsiteX3" fmla="*/ 904875 w 3670300"/>
                  <a:gd name="connsiteY3" fmla="*/ 570131 h 968384"/>
                  <a:gd name="connsiteX4" fmla="*/ 1155700 w 3670300"/>
                  <a:gd name="connsiteY4" fmla="*/ 328831 h 968384"/>
                  <a:gd name="connsiteX5" fmla="*/ 1473200 w 3670300"/>
                  <a:gd name="connsiteY5" fmla="*/ 97056 h 968384"/>
                  <a:gd name="connsiteX6" fmla="*/ 1739900 w 3670300"/>
                  <a:gd name="connsiteY6" fmla="*/ 8156 h 968384"/>
                  <a:gd name="connsiteX7" fmla="*/ 2025650 w 3670300"/>
                  <a:gd name="connsiteY7" fmla="*/ 17681 h 968384"/>
                  <a:gd name="connsiteX8" fmla="*/ 2298700 w 3670300"/>
                  <a:gd name="connsiteY8" fmla="*/ 128806 h 968384"/>
                  <a:gd name="connsiteX9" fmla="*/ 3343275 w 3670300"/>
                  <a:gd name="connsiteY9" fmla="*/ 919381 h 968384"/>
                  <a:gd name="connsiteX10" fmla="*/ 3508375 w 3670300"/>
                  <a:gd name="connsiteY10" fmla="*/ 954306 h 968384"/>
                  <a:gd name="connsiteX11" fmla="*/ 3670300 w 3670300"/>
                  <a:gd name="connsiteY11" fmla="*/ 960656 h 968384"/>
                  <a:gd name="connsiteX0" fmla="*/ 0 w 3670300"/>
                  <a:gd name="connsiteY0" fmla="*/ 963831 h 968384"/>
                  <a:gd name="connsiteX1" fmla="*/ 225425 w 3670300"/>
                  <a:gd name="connsiteY1" fmla="*/ 951131 h 968384"/>
                  <a:gd name="connsiteX2" fmla="*/ 555625 w 3670300"/>
                  <a:gd name="connsiteY2" fmla="*/ 824131 h 968384"/>
                  <a:gd name="connsiteX3" fmla="*/ 904875 w 3670300"/>
                  <a:gd name="connsiteY3" fmla="*/ 570131 h 968384"/>
                  <a:gd name="connsiteX4" fmla="*/ 1155700 w 3670300"/>
                  <a:gd name="connsiteY4" fmla="*/ 328831 h 968384"/>
                  <a:gd name="connsiteX5" fmla="*/ 1473200 w 3670300"/>
                  <a:gd name="connsiteY5" fmla="*/ 97056 h 968384"/>
                  <a:gd name="connsiteX6" fmla="*/ 1739900 w 3670300"/>
                  <a:gd name="connsiteY6" fmla="*/ 8156 h 968384"/>
                  <a:gd name="connsiteX7" fmla="*/ 2025650 w 3670300"/>
                  <a:gd name="connsiteY7" fmla="*/ 17681 h 968384"/>
                  <a:gd name="connsiteX8" fmla="*/ 2298700 w 3670300"/>
                  <a:gd name="connsiteY8" fmla="*/ 128806 h 968384"/>
                  <a:gd name="connsiteX9" fmla="*/ 3508375 w 3670300"/>
                  <a:gd name="connsiteY9" fmla="*/ 954306 h 968384"/>
                  <a:gd name="connsiteX10" fmla="*/ 3670300 w 3670300"/>
                  <a:gd name="connsiteY10" fmla="*/ 960656 h 968384"/>
                  <a:gd name="connsiteX0" fmla="*/ 0 w 3670300"/>
                  <a:gd name="connsiteY0" fmla="*/ 977818 h 982371"/>
                  <a:gd name="connsiteX1" fmla="*/ 225425 w 3670300"/>
                  <a:gd name="connsiteY1" fmla="*/ 965118 h 982371"/>
                  <a:gd name="connsiteX2" fmla="*/ 555625 w 3670300"/>
                  <a:gd name="connsiteY2" fmla="*/ 838118 h 982371"/>
                  <a:gd name="connsiteX3" fmla="*/ 904875 w 3670300"/>
                  <a:gd name="connsiteY3" fmla="*/ 584118 h 982371"/>
                  <a:gd name="connsiteX4" fmla="*/ 1155700 w 3670300"/>
                  <a:gd name="connsiteY4" fmla="*/ 342818 h 982371"/>
                  <a:gd name="connsiteX5" fmla="*/ 1473200 w 3670300"/>
                  <a:gd name="connsiteY5" fmla="*/ 111043 h 982371"/>
                  <a:gd name="connsiteX6" fmla="*/ 1739900 w 3670300"/>
                  <a:gd name="connsiteY6" fmla="*/ 22143 h 982371"/>
                  <a:gd name="connsiteX7" fmla="*/ 2025650 w 3670300"/>
                  <a:gd name="connsiteY7" fmla="*/ 31668 h 982371"/>
                  <a:gd name="connsiteX8" fmla="*/ 3195971 w 3670300"/>
                  <a:gd name="connsiteY8" fmla="*/ 361555 h 982371"/>
                  <a:gd name="connsiteX9" fmla="*/ 3508375 w 3670300"/>
                  <a:gd name="connsiteY9" fmla="*/ 968293 h 982371"/>
                  <a:gd name="connsiteX10" fmla="*/ 3670300 w 3670300"/>
                  <a:gd name="connsiteY10" fmla="*/ 974643 h 982371"/>
                  <a:gd name="connsiteX0" fmla="*/ 0 w 3670300"/>
                  <a:gd name="connsiteY0" fmla="*/ 1182141 h 1186694"/>
                  <a:gd name="connsiteX1" fmla="*/ 225425 w 3670300"/>
                  <a:gd name="connsiteY1" fmla="*/ 1169441 h 1186694"/>
                  <a:gd name="connsiteX2" fmla="*/ 555625 w 3670300"/>
                  <a:gd name="connsiteY2" fmla="*/ 1042441 h 1186694"/>
                  <a:gd name="connsiteX3" fmla="*/ 904875 w 3670300"/>
                  <a:gd name="connsiteY3" fmla="*/ 788441 h 1186694"/>
                  <a:gd name="connsiteX4" fmla="*/ 1155700 w 3670300"/>
                  <a:gd name="connsiteY4" fmla="*/ 547141 h 1186694"/>
                  <a:gd name="connsiteX5" fmla="*/ 1473200 w 3670300"/>
                  <a:gd name="connsiteY5" fmla="*/ 315366 h 1186694"/>
                  <a:gd name="connsiteX6" fmla="*/ 1739900 w 3670300"/>
                  <a:gd name="connsiteY6" fmla="*/ 226466 h 1186694"/>
                  <a:gd name="connsiteX7" fmla="*/ 2507656 w 3670300"/>
                  <a:gd name="connsiteY7" fmla="*/ 9125 h 1186694"/>
                  <a:gd name="connsiteX8" fmla="*/ 3195971 w 3670300"/>
                  <a:gd name="connsiteY8" fmla="*/ 565878 h 1186694"/>
                  <a:gd name="connsiteX9" fmla="*/ 3508375 w 3670300"/>
                  <a:gd name="connsiteY9" fmla="*/ 1172616 h 1186694"/>
                  <a:gd name="connsiteX10" fmla="*/ 3670300 w 3670300"/>
                  <a:gd name="connsiteY10" fmla="*/ 1178966 h 1186694"/>
                  <a:gd name="connsiteX0" fmla="*/ 0 w 3670300"/>
                  <a:gd name="connsiteY0" fmla="*/ 1173020 h 1177573"/>
                  <a:gd name="connsiteX1" fmla="*/ 225425 w 3670300"/>
                  <a:gd name="connsiteY1" fmla="*/ 1160320 h 1177573"/>
                  <a:gd name="connsiteX2" fmla="*/ 555625 w 3670300"/>
                  <a:gd name="connsiteY2" fmla="*/ 1033320 h 1177573"/>
                  <a:gd name="connsiteX3" fmla="*/ 904875 w 3670300"/>
                  <a:gd name="connsiteY3" fmla="*/ 779320 h 1177573"/>
                  <a:gd name="connsiteX4" fmla="*/ 1155700 w 3670300"/>
                  <a:gd name="connsiteY4" fmla="*/ 538020 h 1177573"/>
                  <a:gd name="connsiteX5" fmla="*/ 1473200 w 3670300"/>
                  <a:gd name="connsiteY5" fmla="*/ 306245 h 1177573"/>
                  <a:gd name="connsiteX6" fmla="*/ 2058765 w 3670300"/>
                  <a:gd name="connsiteY6" fmla="*/ 549539 h 1177573"/>
                  <a:gd name="connsiteX7" fmla="*/ 2507656 w 3670300"/>
                  <a:gd name="connsiteY7" fmla="*/ 4 h 1177573"/>
                  <a:gd name="connsiteX8" fmla="*/ 3195971 w 3670300"/>
                  <a:gd name="connsiteY8" fmla="*/ 556757 h 1177573"/>
                  <a:gd name="connsiteX9" fmla="*/ 3508375 w 3670300"/>
                  <a:gd name="connsiteY9" fmla="*/ 1163495 h 1177573"/>
                  <a:gd name="connsiteX10" fmla="*/ 3670300 w 3670300"/>
                  <a:gd name="connsiteY10" fmla="*/ 1169845 h 1177573"/>
                  <a:gd name="connsiteX0" fmla="*/ 0 w 3670300"/>
                  <a:gd name="connsiteY0" fmla="*/ 1173020 h 1177573"/>
                  <a:gd name="connsiteX1" fmla="*/ 225425 w 3670300"/>
                  <a:gd name="connsiteY1" fmla="*/ 1160320 h 1177573"/>
                  <a:gd name="connsiteX2" fmla="*/ 555625 w 3670300"/>
                  <a:gd name="connsiteY2" fmla="*/ 1033320 h 1177573"/>
                  <a:gd name="connsiteX3" fmla="*/ 904875 w 3670300"/>
                  <a:gd name="connsiteY3" fmla="*/ 779320 h 1177573"/>
                  <a:gd name="connsiteX4" fmla="*/ 1155700 w 3670300"/>
                  <a:gd name="connsiteY4" fmla="*/ 538020 h 1177573"/>
                  <a:gd name="connsiteX5" fmla="*/ 1658587 w 3670300"/>
                  <a:gd name="connsiteY5" fmla="*/ 816690 h 1177573"/>
                  <a:gd name="connsiteX6" fmla="*/ 2058765 w 3670300"/>
                  <a:gd name="connsiteY6" fmla="*/ 549539 h 1177573"/>
                  <a:gd name="connsiteX7" fmla="*/ 2507656 w 3670300"/>
                  <a:gd name="connsiteY7" fmla="*/ 4 h 1177573"/>
                  <a:gd name="connsiteX8" fmla="*/ 3195971 w 3670300"/>
                  <a:gd name="connsiteY8" fmla="*/ 556757 h 1177573"/>
                  <a:gd name="connsiteX9" fmla="*/ 3508375 w 3670300"/>
                  <a:gd name="connsiteY9" fmla="*/ 1163495 h 1177573"/>
                  <a:gd name="connsiteX10" fmla="*/ 3670300 w 3670300"/>
                  <a:gd name="connsiteY10" fmla="*/ 1169845 h 1177573"/>
                  <a:gd name="connsiteX0" fmla="*/ 0 w 3670300"/>
                  <a:gd name="connsiteY0" fmla="*/ 1173020 h 1177573"/>
                  <a:gd name="connsiteX1" fmla="*/ 225425 w 3670300"/>
                  <a:gd name="connsiteY1" fmla="*/ 1160320 h 1177573"/>
                  <a:gd name="connsiteX2" fmla="*/ 555625 w 3670300"/>
                  <a:gd name="connsiteY2" fmla="*/ 1033320 h 1177573"/>
                  <a:gd name="connsiteX3" fmla="*/ 904875 w 3670300"/>
                  <a:gd name="connsiteY3" fmla="*/ 779320 h 1177573"/>
                  <a:gd name="connsiteX4" fmla="*/ 1289178 w 3670300"/>
                  <a:gd name="connsiteY4" fmla="*/ 926931 h 1177573"/>
                  <a:gd name="connsiteX5" fmla="*/ 1658587 w 3670300"/>
                  <a:gd name="connsiteY5" fmla="*/ 816690 h 1177573"/>
                  <a:gd name="connsiteX6" fmla="*/ 2058765 w 3670300"/>
                  <a:gd name="connsiteY6" fmla="*/ 549539 h 1177573"/>
                  <a:gd name="connsiteX7" fmla="*/ 2507656 w 3670300"/>
                  <a:gd name="connsiteY7" fmla="*/ 4 h 1177573"/>
                  <a:gd name="connsiteX8" fmla="*/ 3195971 w 3670300"/>
                  <a:gd name="connsiteY8" fmla="*/ 556757 h 1177573"/>
                  <a:gd name="connsiteX9" fmla="*/ 3508375 w 3670300"/>
                  <a:gd name="connsiteY9" fmla="*/ 1163495 h 1177573"/>
                  <a:gd name="connsiteX10" fmla="*/ 3670300 w 3670300"/>
                  <a:gd name="connsiteY10" fmla="*/ 1169845 h 1177573"/>
                  <a:gd name="connsiteX0" fmla="*/ 0 w 3670300"/>
                  <a:gd name="connsiteY0" fmla="*/ 1173020 h 1177573"/>
                  <a:gd name="connsiteX1" fmla="*/ 225425 w 3670300"/>
                  <a:gd name="connsiteY1" fmla="*/ 1160320 h 1177573"/>
                  <a:gd name="connsiteX2" fmla="*/ 555625 w 3670300"/>
                  <a:gd name="connsiteY2" fmla="*/ 1033320 h 1177573"/>
                  <a:gd name="connsiteX3" fmla="*/ 993861 w 3670300"/>
                  <a:gd name="connsiteY3" fmla="*/ 981878 h 1177573"/>
                  <a:gd name="connsiteX4" fmla="*/ 1289178 w 3670300"/>
                  <a:gd name="connsiteY4" fmla="*/ 926931 h 1177573"/>
                  <a:gd name="connsiteX5" fmla="*/ 1658587 w 3670300"/>
                  <a:gd name="connsiteY5" fmla="*/ 816690 h 1177573"/>
                  <a:gd name="connsiteX6" fmla="*/ 2058765 w 3670300"/>
                  <a:gd name="connsiteY6" fmla="*/ 549539 h 1177573"/>
                  <a:gd name="connsiteX7" fmla="*/ 2507656 w 3670300"/>
                  <a:gd name="connsiteY7" fmla="*/ 4 h 1177573"/>
                  <a:gd name="connsiteX8" fmla="*/ 3195971 w 3670300"/>
                  <a:gd name="connsiteY8" fmla="*/ 556757 h 1177573"/>
                  <a:gd name="connsiteX9" fmla="*/ 3508375 w 3670300"/>
                  <a:gd name="connsiteY9" fmla="*/ 1163495 h 1177573"/>
                  <a:gd name="connsiteX10" fmla="*/ 3670300 w 3670300"/>
                  <a:gd name="connsiteY10" fmla="*/ 1169845 h 1177573"/>
                  <a:gd name="connsiteX0" fmla="*/ 0 w 3670300"/>
                  <a:gd name="connsiteY0" fmla="*/ 1173322 h 1177875"/>
                  <a:gd name="connsiteX1" fmla="*/ 225425 w 3670300"/>
                  <a:gd name="connsiteY1" fmla="*/ 1160622 h 1177875"/>
                  <a:gd name="connsiteX2" fmla="*/ 555625 w 3670300"/>
                  <a:gd name="connsiteY2" fmla="*/ 1033622 h 1177875"/>
                  <a:gd name="connsiteX3" fmla="*/ 993861 w 3670300"/>
                  <a:gd name="connsiteY3" fmla="*/ 982180 h 1177875"/>
                  <a:gd name="connsiteX4" fmla="*/ 1289178 w 3670300"/>
                  <a:gd name="connsiteY4" fmla="*/ 927233 h 1177875"/>
                  <a:gd name="connsiteX5" fmla="*/ 1658587 w 3670300"/>
                  <a:gd name="connsiteY5" fmla="*/ 816992 h 1177875"/>
                  <a:gd name="connsiteX6" fmla="*/ 2058765 w 3670300"/>
                  <a:gd name="connsiteY6" fmla="*/ 549841 h 1177875"/>
                  <a:gd name="connsiteX7" fmla="*/ 2507656 w 3670300"/>
                  <a:gd name="connsiteY7" fmla="*/ 306 h 1177875"/>
                  <a:gd name="connsiteX8" fmla="*/ 3121816 w 3670300"/>
                  <a:gd name="connsiteY8" fmla="*/ 629980 h 1177875"/>
                  <a:gd name="connsiteX9" fmla="*/ 3508375 w 3670300"/>
                  <a:gd name="connsiteY9" fmla="*/ 1163797 h 1177875"/>
                  <a:gd name="connsiteX10" fmla="*/ 3670300 w 3670300"/>
                  <a:gd name="connsiteY10" fmla="*/ 1170147 h 1177875"/>
                  <a:gd name="connsiteX0" fmla="*/ 0 w 3670300"/>
                  <a:gd name="connsiteY0" fmla="*/ 1165226 h 1169779"/>
                  <a:gd name="connsiteX1" fmla="*/ 225425 w 3670300"/>
                  <a:gd name="connsiteY1" fmla="*/ 1152526 h 1169779"/>
                  <a:gd name="connsiteX2" fmla="*/ 555625 w 3670300"/>
                  <a:gd name="connsiteY2" fmla="*/ 1025526 h 1169779"/>
                  <a:gd name="connsiteX3" fmla="*/ 993861 w 3670300"/>
                  <a:gd name="connsiteY3" fmla="*/ 974084 h 1169779"/>
                  <a:gd name="connsiteX4" fmla="*/ 1289178 w 3670300"/>
                  <a:gd name="connsiteY4" fmla="*/ 919137 h 1169779"/>
                  <a:gd name="connsiteX5" fmla="*/ 1658587 w 3670300"/>
                  <a:gd name="connsiteY5" fmla="*/ 808896 h 1169779"/>
                  <a:gd name="connsiteX6" fmla="*/ 2058765 w 3670300"/>
                  <a:gd name="connsiteY6" fmla="*/ 541745 h 1169779"/>
                  <a:gd name="connsiteX7" fmla="*/ 2641134 w 3670300"/>
                  <a:gd name="connsiteY7" fmla="*/ 313 h 1169779"/>
                  <a:gd name="connsiteX8" fmla="*/ 3121816 w 3670300"/>
                  <a:gd name="connsiteY8" fmla="*/ 621884 h 1169779"/>
                  <a:gd name="connsiteX9" fmla="*/ 3508375 w 3670300"/>
                  <a:gd name="connsiteY9" fmla="*/ 1155701 h 1169779"/>
                  <a:gd name="connsiteX10" fmla="*/ 3670300 w 3670300"/>
                  <a:gd name="connsiteY10" fmla="*/ 1162051 h 1169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70300" h="1169779">
                    <a:moveTo>
                      <a:pt x="0" y="1165226"/>
                    </a:moveTo>
                    <a:cubicBezTo>
                      <a:pt x="66410" y="1170517"/>
                      <a:pt x="132821" y="1175809"/>
                      <a:pt x="225425" y="1152526"/>
                    </a:cubicBezTo>
                    <a:cubicBezTo>
                      <a:pt x="318029" y="1129243"/>
                      <a:pt x="427552" y="1055266"/>
                      <a:pt x="555625" y="1025526"/>
                    </a:cubicBezTo>
                    <a:cubicBezTo>
                      <a:pt x="683698" y="995786"/>
                      <a:pt x="871602" y="991815"/>
                      <a:pt x="993861" y="974084"/>
                    </a:cubicBezTo>
                    <a:cubicBezTo>
                      <a:pt x="1116120" y="956353"/>
                      <a:pt x="1178390" y="946668"/>
                      <a:pt x="1289178" y="919137"/>
                    </a:cubicBezTo>
                    <a:cubicBezTo>
                      <a:pt x="1399966" y="891606"/>
                      <a:pt x="1530323" y="871795"/>
                      <a:pt x="1658587" y="808896"/>
                    </a:cubicBezTo>
                    <a:cubicBezTo>
                      <a:pt x="1786851" y="745997"/>
                      <a:pt x="1895007" y="676509"/>
                      <a:pt x="2058765" y="541745"/>
                    </a:cubicBezTo>
                    <a:cubicBezTo>
                      <a:pt x="2222523" y="406981"/>
                      <a:pt x="2463959" y="-13044"/>
                      <a:pt x="2641134" y="313"/>
                    </a:cubicBezTo>
                    <a:cubicBezTo>
                      <a:pt x="2818309" y="13670"/>
                      <a:pt x="2977276" y="429319"/>
                      <a:pt x="3121816" y="621884"/>
                    </a:cubicBezTo>
                    <a:cubicBezTo>
                      <a:pt x="3266356" y="814449"/>
                      <a:pt x="3279775" y="1017059"/>
                      <a:pt x="3508375" y="1155701"/>
                    </a:cubicBezTo>
                    <a:cubicBezTo>
                      <a:pt x="3562879" y="1162580"/>
                      <a:pt x="3616589" y="1162315"/>
                      <a:pt x="3670300" y="1162051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12" name="Gerade Verbindung mit Pfeil 13">
                <a:extLst>
                  <a:ext uri="{FF2B5EF4-FFF2-40B4-BE49-F238E27FC236}">
                    <a16:creationId xmlns:a16="http://schemas.microsoft.com/office/drawing/2014/main" id="{D9F09B5E-958E-24FA-AC52-7EC809CB9BBC}"/>
                  </a:ext>
                </a:extLst>
              </p:cNvPr>
              <p:cNvCxnSpPr/>
              <p:nvPr/>
            </p:nvCxnSpPr>
            <p:spPr>
              <a:xfrm rot="5400000">
                <a:off x="2151496" y="4297068"/>
                <a:ext cx="0" cy="2074867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hteck 14">
                    <a:extLst>
                      <a:ext uri="{FF2B5EF4-FFF2-40B4-BE49-F238E27FC236}">
                        <a16:creationId xmlns:a16="http://schemas.microsoft.com/office/drawing/2014/main" id="{F80925BB-D3D4-F5A8-71CC-2AC001280DD4}"/>
                      </a:ext>
                    </a:extLst>
                  </p:cNvPr>
                  <p:cNvSpPr/>
                  <p:nvPr/>
                </p:nvSpPr>
                <p:spPr>
                  <a:xfrm>
                    <a:off x="2935551" y="5324637"/>
                    <a:ext cx="37414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13" name="Rechteck 14">
                    <a:extLst>
                      <a:ext uri="{FF2B5EF4-FFF2-40B4-BE49-F238E27FC236}">
                        <a16:creationId xmlns:a16="http://schemas.microsoft.com/office/drawing/2014/main" id="{52C652FC-E14E-4515-5977-2A5D2EC876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5551" y="5324637"/>
                    <a:ext cx="374141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hteck 16">
                    <a:extLst>
                      <a:ext uri="{FF2B5EF4-FFF2-40B4-BE49-F238E27FC236}">
                        <a16:creationId xmlns:a16="http://schemas.microsoft.com/office/drawing/2014/main" id="{428C4EDB-24B6-9F2E-D14B-149040393F62}"/>
                      </a:ext>
                    </a:extLst>
                  </p:cNvPr>
                  <p:cNvSpPr/>
                  <p:nvPr/>
                </p:nvSpPr>
                <p:spPr>
                  <a:xfrm>
                    <a:off x="1338053" y="4677716"/>
                    <a:ext cx="58003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hteck 16">
                    <a:extLst>
                      <a:ext uri="{FF2B5EF4-FFF2-40B4-BE49-F238E27FC236}">
                        <a16:creationId xmlns:a16="http://schemas.microsoft.com/office/drawing/2014/main" id="{3371CEEA-2B0F-3B49-C243-C418F002E2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8053" y="4677716"/>
                    <a:ext cx="580031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" name="Gerader Verbinder 20">
                <a:extLst>
                  <a:ext uri="{FF2B5EF4-FFF2-40B4-BE49-F238E27FC236}">
                    <a16:creationId xmlns:a16="http://schemas.microsoft.com/office/drawing/2014/main" id="{1049ADB7-FAE5-9E03-10E5-7E901207638F}"/>
                  </a:ext>
                </a:extLst>
              </p:cNvPr>
              <p:cNvCxnSpPr/>
              <p:nvPr/>
            </p:nvCxnSpPr>
            <p:spPr>
              <a:xfrm flipV="1">
                <a:off x="1310103" y="5437154"/>
                <a:ext cx="1629832" cy="431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feld 23">
                <a:extLst>
                  <a:ext uri="{FF2B5EF4-FFF2-40B4-BE49-F238E27FC236}">
                    <a16:creationId xmlns:a16="http://schemas.microsoft.com/office/drawing/2014/main" id="{7C7047EF-249A-312B-B27F-B6609413401E}"/>
                  </a:ext>
                </a:extLst>
              </p:cNvPr>
              <p:cNvSpPr txBox="1"/>
              <p:nvPr/>
            </p:nvSpPr>
            <p:spPr bwMode="auto">
              <a:xfrm>
                <a:off x="2224225" y="4385749"/>
                <a:ext cx="1172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rgbClr val="FF0000"/>
                    </a:solidFill>
                  </a:rPr>
                  <a:t>imprecise</a:t>
                </a:r>
              </a:p>
            </p:txBody>
          </p:sp>
        </p:grpSp>
      </p:grpSp>
      <p:grpSp>
        <p:nvGrpSpPr>
          <p:cNvPr id="23" name="Gruppieren 51">
            <a:extLst>
              <a:ext uri="{FF2B5EF4-FFF2-40B4-BE49-F238E27FC236}">
                <a16:creationId xmlns:a16="http://schemas.microsoft.com/office/drawing/2014/main" id="{90D91F0E-89C5-4D6A-E2C8-B541AFB088BE}"/>
              </a:ext>
            </a:extLst>
          </p:cNvPr>
          <p:cNvGrpSpPr/>
          <p:nvPr/>
        </p:nvGrpSpPr>
        <p:grpSpPr>
          <a:xfrm>
            <a:off x="4369427" y="1411379"/>
            <a:ext cx="3674404" cy="4257942"/>
            <a:chOff x="4369427" y="1411379"/>
            <a:chExt cx="3674404" cy="4257942"/>
          </a:xfrm>
        </p:grpSpPr>
        <p:sp>
          <p:nvSpPr>
            <p:cNvPr id="24" name="Textfeld 26">
              <a:extLst>
                <a:ext uri="{FF2B5EF4-FFF2-40B4-BE49-F238E27FC236}">
                  <a16:creationId xmlns:a16="http://schemas.microsoft.com/office/drawing/2014/main" id="{BFA0A381-8A89-C238-128A-BCB61CEC5C0F}"/>
                </a:ext>
              </a:extLst>
            </p:cNvPr>
            <p:cNvSpPr txBox="1"/>
            <p:nvPr/>
          </p:nvSpPr>
          <p:spPr bwMode="auto">
            <a:xfrm>
              <a:off x="4369427" y="1411379"/>
              <a:ext cx="3674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System Preferences</a:t>
              </a:r>
            </a:p>
            <a:p>
              <a:pPr algn="ctr"/>
              <a:r>
                <a:rPr lang="en-US" sz="1400" i="1"/>
                <a:t>Are there multiple preferred configurations? </a:t>
              </a:r>
            </a:p>
          </p:txBody>
        </p:sp>
        <p:grpSp>
          <p:nvGrpSpPr>
            <p:cNvPr id="25" name="Gruppieren 50">
              <a:extLst>
                <a:ext uri="{FF2B5EF4-FFF2-40B4-BE49-F238E27FC236}">
                  <a16:creationId xmlns:a16="http://schemas.microsoft.com/office/drawing/2014/main" id="{C583597D-0792-7F71-F563-FDBFCFF5A392}"/>
                </a:ext>
              </a:extLst>
            </p:cNvPr>
            <p:cNvGrpSpPr/>
            <p:nvPr/>
          </p:nvGrpSpPr>
          <p:grpSpPr>
            <a:xfrm>
              <a:off x="5091084" y="4274621"/>
              <a:ext cx="2297246" cy="1394700"/>
              <a:chOff x="5091084" y="4274621"/>
              <a:chExt cx="2297246" cy="1394700"/>
            </a:xfrm>
          </p:grpSpPr>
          <p:sp>
            <p:nvSpPr>
              <p:cNvPr id="35" name="Freihandform: Form 70">
                <a:extLst>
                  <a:ext uri="{FF2B5EF4-FFF2-40B4-BE49-F238E27FC236}">
                    <a16:creationId xmlns:a16="http://schemas.microsoft.com/office/drawing/2014/main" id="{6A0B9748-D5D8-A86C-0F04-D57255B8C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513" y="4866208"/>
                <a:ext cx="1885767" cy="441668"/>
              </a:xfrm>
              <a:custGeom>
                <a:avLst/>
                <a:gdLst>
                  <a:gd name="connsiteX0" fmla="*/ 0 w 3670300"/>
                  <a:gd name="connsiteY0" fmla="*/ 963831 h 968384"/>
                  <a:gd name="connsiteX1" fmla="*/ 225425 w 3670300"/>
                  <a:gd name="connsiteY1" fmla="*/ 951131 h 968384"/>
                  <a:gd name="connsiteX2" fmla="*/ 555625 w 3670300"/>
                  <a:gd name="connsiteY2" fmla="*/ 824131 h 968384"/>
                  <a:gd name="connsiteX3" fmla="*/ 904875 w 3670300"/>
                  <a:gd name="connsiteY3" fmla="*/ 570131 h 968384"/>
                  <a:gd name="connsiteX4" fmla="*/ 1155700 w 3670300"/>
                  <a:gd name="connsiteY4" fmla="*/ 328831 h 968384"/>
                  <a:gd name="connsiteX5" fmla="*/ 1473200 w 3670300"/>
                  <a:gd name="connsiteY5" fmla="*/ 97056 h 968384"/>
                  <a:gd name="connsiteX6" fmla="*/ 1739900 w 3670300"/>
                  <a:gd name="connsiteY6" fmla="*/ 8156 h 968384"/>
                  <a:gd name="connsiteX7" fmla="*/ 2025650 w 3670300"/>
                  <a:gd name="connsiteY7" fmla="*/ 17681 h 968384"/>
                  <a:gd name="connsiteX8" fmla="*/ 2298700 w 3670300"/>
                  <a:gd name="connsiteY8" fmla="*/ 128806 h 968384"/>
                  <a:gd name="connsiteX9" fmla="*/ 2549525 w 3670300"/>
                  <a:gd name="connsiteY9" fmla="*/ 338356 h 968384"/>
                  <a:gd name="connsiteX10" fmla="*/ 2787650 w 3670300"/>
                  <a:gd name="connsiteY10" fmla="*/ 566956 h 968384"/>
                  <a:gd name="connsiteX11" fmla="*/ 3079750 w 3670300"/>
                  <a:gd name="connsiteY11" fmla="*/ 795556 h 968384"/>
                  <a:gd name="connsiteX12" fmla="*/ 3343275 w 3670300"/>
                  <a:gd name="connsiteY12" fmla="*/ 919381 h 968384"/>
                  <a:gd name="connsiteX13" fmla="*/ 3508375 w 3670300"/>
                  <a:gd name="connsiteY13" fmla="*/ 954306 h 968384"/>
                  <a:gd name="connsiteX14" fmla="*/ 3670300 w 3670300"/>
                  <a:gd name="connsiteY14" fmla="*/ 960656 h 968384"/>
                  <a:gd name="connsiteX0" fmla="*/ 0 w 3670300"/>
                  <a:gd name="connsiteY0" fmla="*/ 963831 h 968384"/>
                  <a:gd name="connsiteX1" fmla="*/ 225425 w 3670300"/>
                  <a:gd name="connsiteY1" fmla="*/ 951131 h 968384"/>
                  <a:gd name="connsiteX2" fmla="*/ 555625 w 3670300"/>
                  <a:gd name="connsiteY2" fmla="*/ 824131 h 968384"/>
                  <a:gd name="connsiteX3" fmla="*/ 814074 w 3670300"/>
                  <a:gd name="connsiteY3" fmla="*/ 193126 h 968384"/>
                  <a:gd name="connsiteX4" fmla="*/ 1155700 w 3670300"/>
                  <a:gd name="connsiteY4" fmla="*/ 328831 h 968384"/>
                  <a:gd name="connsiteX5" fmla="*/ 1473200 w 3670300"/>
                  <a:gd name="connsiteY5" fmla="*/ 97056 h 968384"/>
                  <a:gd name="connsiteX6" fmla="*/ 1739900 w 3670300"/>
                  <a:gd name="connsiteY6" fmla="*/ 8156 h 968384"/>
                  <a:gd name="connsiteX7" fmla="*/ 2025650 w 3670300"/>
                  <a:gd name="connsiteY7" fmla="*/ 17681 h 968384"/>
                  <a:gd name="connsiteX8" fmla="*/ 2298700 w 3670300"/>
                  <a:gd name="connsiteY8" fmla="*/ 128806 h 968384"/>
                  <a:gd name="connsiteX9" fmla="*/ 2549525 w 3670300"/>
                  <a:gd name="connsiteY9" fmla="*/ 338356 h 968384"/>
                  <a:gd name="connsiteX10" fmla="*/ 2787650 w 3670300"/>
                  <a:gd name="connsiteY10" fmla="*/ 566956 h 968384"/>
                  <a:gd name="connsiteX11" fmla="*/ 3079750 w 3670300"/>
                  <a:gd name="connsiteY11" fmla="*/ 795556 h 968384"/>
                  <a:gd name="connsiteX12" fmla="*/ 3343275 w 3670300"/>
                  <a:gd name="connsiteY12" fmla="*/ 919381 h 968384"/>
                  <a:gd name="connsiteX13" fmla="*/ 3508375 w 3670300"/>
                  <a:gd name="connsiteY13" fmla="*/ 954306 h 968384"/>
                  <a:gd name="connsiteX14" fmla="*/ 3670300 w 3670300"/>
                  <a:gd name="connsiteY14" fmla="*/ 960656 h 968384"/>
                  <a:gd name="connsiteX0" fmla="*/ 0 w 3670300"/>
                  <a:gd name="connsiteY0" fmla="*/ 963831 h 968384"/>
                  <a:gd name="connsiteX1" fmla="*/ 225425 w 3670300"/>
                  <a:gd name="connsiteY1" fmla="*/ 951131 h 968384"/>
                  <a:gd name="connsiteX2" fmla="*/ 555625 w 3670300"/>
                  <a:gd name="connsiteY2" fmla="*/ 824131 h 968384"/>
                  <a:gd name="connsiteX3" fmla="*/ 814074 w 3670300"/>
                  <a:gd name="connsiteY3" fmla="*/ 193126 h 968384"/>
                  <a:gd name="connsiteX4" fmla="*/ 1244685 w 3670300"/>
                  <a:gd name="connsiteY4" fmla="*/ 466570 h 968384"/>
                  <a:gd name="connsiteX5" fmla="*/ 1473200 w 3670300"/>
                  <a:gd name="connsiteY5" fmla="*/ 97056 h 968384"/>
                  <a:gd name="connsiteX6" fmla="*/ 1739900 w 3670300"/>
                  <a:gd name="connsiteY6" fmla="*/ 8156 h 968384"/>
                  <a:gd name="connsiteX7" fmla="*/ 2025650 w 3670300"/>
                  <a:gd name="connsiteY7" fmla="*/ 17681 h 968384"/>
                  <a:gd name="connsiteX8" fmla="*/ 2298700 w 3670300"/>
                  <a:gd name="connsiteY8" fmla="*/ 128806 h 968384"/>
                  <a:gd name="connsiteX9" fmla="*/ 2549525 w 3670300"/>
                  <a:gd name="connsiteY9" fmla="*/ 338356 h 968384"/>
                  <a:gd name="connsiteX10" fmla="*/ 2787650 w 3670300"/>
                  <a:gd name="connsiteY10" fmla="*/ 566956 h 968384"/>
                  <a:gd name="connsiteX11" fmla="*/ 3079750 w 3670300"/>
                  <a:gd name="connsiteY11" fmla="*/ 795556 h 968384"/>
                  <a:gd name="connsiteX12" fmla="*/ 3343275 w 3670300"/>
                  <a:gd name="connsiteY12" fmla="*/ 919381 h 968384"/>
                  <a:gd name="connsiteX13" fmla="*/ 3508375 w 3670300"/>
                  <a:gd name="connsiteY13" fmla="*/ 954306 h 968384"/>
                  <a:gd name="connsiteX14" fmla="*/ 3670300 w 3670300"/>
                  <a:gd name="connsiteY14" fmla="*/ 960656 h 968384"/>
                  <a:gd name="connsiteX0" fmla="*/ 0 w 3670300"/>
                  <a:gd name="connsiteY0" fmla="*/ 977862 h 982415"/>
                  <a:gd name="connsiteX1" fmla="*/ 225425 w 3670300"/>
                  <a:gd name="connsiteY1" fmla="*/ 965162 h 982415"/>
                  <a:gd name="connsiteX2" fmla="*/ 555625 w 3670300"/>
                  <a:gd name="connsiteY2" fmla="*/ 838162 h 982415"/>
                  <a:gd name="connsiteX3" fmla="*/ 814074 w 3670300"/>
                  <a:gd name="connsiteY3" fmla="*/ 207157 h 982415"/>
                  <a:gd name="connsiteX4" fmla="*/ 1244685 w 3670300"/>
                  <a:gd name="connsiteY4" fmla="*/ 480601 h 982415"/>
                  <a:gd name="connsiteX5" fmla="*/ 1473200 w 3670300"/>
                  <a:gd name="connsiteY5" fmla="*/ 111087 h 982415"/>
                  <a:gd name="connsiteX6" fmla="*/ 1865963 w 3670300"/>
                  <a:gd name="connsiteY6" fmla="*/ 731139 h 982415"/>
                  <a:gd name="connsiteX7" fmla="*/ 2025650 w 3670300"/>
                  <a:gd name="connsiteY7" fmla="*/ 31712 h 982415"/>
                  <a:gd name="connsiteX8" fmla="*/ 2298700 w 3670300"/>
                  <a:gd name="connsiteY8" fmla="*/ 142837 h 982415"/>
                  <a:gd name="connsiteX9" fmla="*/ 2549525 w 3670300"/>
                  <a:gd name="connsiteY9" fmla="*/ 352387 h 982415"/>
                  <a:gd name="connsiteX10" fmla="*/ 2787650 w 3670300"/>
                  <a:gd name="connsiteY10" fmla="*/ 580987 h 982415"/>
                  <a:gd name="connsiteX11" fmla="*/ 3079750 w 3670300"/>
                  <a:gd name="connsiteY11" fmla="*/ 809587 h 982415"/>
                  <a:gd name="connsiteX12" fmla="*/ 3343275 w 3670300"/>
                  <a:gd name="connsiteY12" fmla="*/ 933412 h 982415"/>
                  <a:gd name="connsiteX13" fmla="*/ 3508375 w 3670300"/>
                  <a:gd name="connsiteY13" fmla="*/ 968337 h 982415"/>
                  <a:gd name="connsiteX14" fmla="*/ 3670300 w 3670300"/>
                  <a:gd name="connsiteY14" fmla="*/ 974687 h 982415"/>
                  <a:gd name="connsiteX0" fmla="*/ 0 w 3670300"/>
                  <a:gd name="connsiteY0" fmla="*/ 977862 h 982415"/>
                  <a:gd name="connsiteX1" fmla="*/ 225425 w 3670300"/>
                  <a:gd name="connsiteY1" fmla="*/ 965162 h 982415"/>
                  <a:gd name="connsiteX2" fmla="*/ 555625 w 3670300"/>
                  <a:gd name="connsiteY2" fmla="*/ 838162 h 982415"/>
                  <a:gd name="connsiteX3" fmla="*/ 814074 w 3670300"/>
                  <a:gd name="connsiteY3" fmla="*/ 207157 h 982415"/>
                  <a:gd name="connsiteX4" fmla="*/ 1244685 w 3670300"/>
                  <a:gd name="connsiteY4" fmla="*/ 480601 h 982415"/>
                  <a:gd name="connsiteX5" fmla="*/ 1536232 w 3670300"/>
                  <a:gd name="connsiteY5" fmla="*/ 406821 h 982415"/>
                  <a:gd name="connsiteX6" fmla="*/ 1865963 w 3670300"/>
                  <a:gd name="connsiteY6" fmla="*/ 731139 h 982415"/>
                  <a:gd name="connsiteX7" fmla="*/ 2025650 w 3670300"/>
                  <a:gd name="connsiteY7" fmla="*/ 31712 h 982415"/>
                  <a:gd name="connsiteX8" fmla="*/ 2298700 w 3670300"/>
                  <a:gd name="connsiteY8" fmla="*/ 142837 h 982415"/>
                  <a:gd name="connsiteX9" fmla="*/ 2549525 w 3670300"/>
                  <a:gd name="connsiteY9" fmla="*/ 352387 h 982415"/>
                  <a:gd name="connsiteX10" fmla="*/ 2787650 w 3670300"/>
                  <a:gd name="connsiteY10" fmla="*/ 580987 h 982415"/>
                  <a:gd name="connsiteX11" fmla="*/ 3079750 w 3670300"/>
                  <a:gd name="connsiteY11" fmla="*/ 809587 h 982415"/>
                  <a:gd name="connsiteX12" fmla="*/ 3343275 w 3670300"/>
                  <a:gd name="connsiteY12" fmla="*/ 933412 h 982415"/>
                  <a:gd name="connsiteX13" fmla="*/ 3508375 w 3670300"/>
                  <a:gd name="connsiteY13" fmla="*/ 968337 h 982415"/>
                  <a:gd name="connsiteX14" fmla="*/ 3670300 w 3670300"/>
                  <a:gd name="connsiteY14" fmla="*/ 974687 h 982415"/>
                  <a:gd name="connsiteX0" fmla="*/ 0 w 3670300"/>
                  <a:gd name="connsiteY0" fmla="*/ 1143466 h 1148019"/>
                  <a:gd name="connsiteX1" fmla="*/ 225425 w 3670300"/>
                  <a:gd name="connsiteY1" fmla="*/ 1130766 h 1148019"/>
                  <a:gd name="connsiteX2" fmla="*/ 555625 w 3670300"/>
                  <a:gd name="connsiteY2" fmla="*/ 1003766 h 1148019"/>
                  <a:gd name="connsiteX3" fmla="*/ 706550 w 3670300"/>
                  <a:gd name="connsiteY3" fmla="*/ 4106 h 1148019"/>
                  <a:gd name="connsiteX4" fmla="*/ 1244685 w 3670300"/>
                  <a:gd name="connsiteY4" fmla="*/ 646205 h 1148019"/>
                  <a:gd name="connsiteX5" fmla="*/ 1536232 w 3670300"/>
                  <a:gd name="connsiteY5" fmla="*/ 572425 h 1148019"/>
                  <a:gd name="connsiteX6" fmla="*/ 1865963 w 3670300"/>
                  <a:gd name="connsiteY6" fmla="*/ 896743 h 1148019"/>
                  <a:gd name="connsiteX7" fmla="*/ 2025650 w 3670300"/>
                  <a:gd name="connsiteY7" fmla="*/ 197316 h 1148019"/>
                  <a:gd name="connsiteX8" fmla="*/ 2298700 w 3670300"/>
                  <a:gd name="connsiteY8" fmla="*/ 308441 h 1148019"/>
                  <a:gd name="connsiteX9" fmla="*/ 2549525 w 3670300"/>
                  <a:gd name="connsiteY9" fmla="*/ 517991 h 1148019"/>
                  <a:gd name="connsiteX10" fmla="*/ 2787650 w 3670300"/>
                  <a:gd name="connsiteY10" fmla="*/ 746591 h 1148019"/>
                  <a:gd name="connsiteX11" fmla="*/ 3079750 w 3670300"/>
                  <a:gd name="connsiteY11" fmla="*/ 975191 h 1148019"/>
                  <a:gd name="connsiteX12" fmla="*/ 3343275 w 3670300"/>
                  <a:gd name="connsiteY12" fmla="*/ 1099016 h 1148019"/>
                  <a:gd name="connsiteX13" fmla="*/ 3508375 w 3670300"/>
                  <a:gd name="connsiteY13" fmla="*/ 1133941 h 1148019"/>
                  <a:gd name="connsiteX14" fmla="*/ 3670300 w 3670300"/>
                  <a:gd name="connsiteY14" fmla="*/ 1140291 h 1148019"/>
                  <a:gd name="connsiteX0" fmla="*/ 0 w 3670300"/>
                  <a:gd name="connsiteY0" fmla="*/ 1139362 h 1143915"/>
                  <a:gd name="connsiteX1" fmla="*/ 225425 w 3670300"/>
                  <a:gd name="connsiteY1" fmla="*/ 1126662 h 1143915"/>
                  <a:gd name="connsiteX2" fmla="*/ 555625 w 3670300"/>
                  <a:gd name="connsiteY2" fmla="*/ 999662 h 1143915"/>
                  <a:gd name="connsiteX3" fmla="*/ 706550 w 3670300"/>
                  <a:gd name="connsiteY3" fmla="*/ 2 h 1143915"/>
                  <a:gd name="connsiteX4" fmla="*/ 1037052 w 3670300"/>
                  <a:gd name="connsiteY4" fmla="*/ 994552 h 1143915"/>
                  <a:gd name="connsiteX5" fmla="*/ 1536232 w 3670300"/>
                  <a:gd name="connsiteY5" fmla="*/ 568321 h 1143915"/>
                  <a:gd name="connsiteX6" fmla="*/ 1865963 w 3670300"/>
                  <a:gd name="connsiteY6" fmla="*/ 892639 h 1143915"/>
                  <a:gd name="connsiteX7" fmla="*/ 2025650 w 3670300"/>
                  <a:gd name="connsiteY7" fmla="*/ 193212 h 1143915"/>
                  <a:gd name="connsiteX8" fmla="*/ 2298700 w 3670300"/>
                  <a:gd name="connsiteY8" fmla="*/ 304337 h 1143915"/>
                  <a:gd name="connsiteX9" fmla="*/ 2549525 w 3670300"/>
                  <a:gd name="connsiteY9" fmla="*/ 513887 h 1143915"/>
                  <a:gd name="connsiteX10" fmla="*/ 2787650 w 3670300"/>
                  <a:gd name="connsiteY10" fmla="*/ 742487 h 1143915"/>
                  <a:gd name="connsiteX11" fmla="*/ 3079750 w 3670300"/>
                  <a:gd name="connsiteY11" fmla="*/ 971087 h 1143915"/>
                  <a:gd name="connsiteX12" fmla="*/ 3343275 w 3670300"/>
                  <a:gd name="connsiteY12" fmla="*/ 1094912 h 1143915"/>
                  <a:gd name="connsiteX13" fmla="*/ 3508375 w 3670300"/>
                  <a:gd name="connsiteY13" fmla="*/ 1129837 h 1143915"/>
                  <a:gd name="connsiteX14" fmla="*/ 3670300 w 3670300"/>
                  <a:gd name="connsiteY14" fmla="*/ 1136187 h 1143915"/>
                  <a:gd name="connsiteX0" fmla="*/ 0 w 3670300"/>
                  <a:gd name="connsiteY0" fmla="*/ 1139362 h 1143915"/>
                  <a:gd name="connsiteX1" fmla="*/ 225425 w 3670300"/>
                  <a:gd name="connsiteY1" fmla="*/ 1126662 h 1143915"/>
                  <a:gd name="connsiteX2" fmla="*/ 555625 w 3670300"/>
                  <a:gd name="connsiteY2" fmla="*/ 999662 h 1143915"/>
                  <a:gd name="connsiteX3" fmla="*/ 706550 w 3670300"/>
                  <a:gd name="connsiteY3" fmla="*/ 2 h 1143915"/>
                  <a:gd name="connsiteX4" fmla="*/ 1037052 w 3670300"/>
                  <a:gd name="connsiteY4" fmla="*/ 994552 h 1143915"/>
                  <a:gd name="connsiteX5" fmla="*/ 1532524 w 3670300"/>
                  <a:gd name="connsiteY5" fmla="*/ 1090920 h 1143915"/>
                  <a:gd name="connsiteX6" fmla="*/ 1865963 w 3670300"/>
                  <a:gd name="connsiteY6" fmla="*/ 892639 h 1143915"/>
                  <a:gd name="connsiteX7" fmla="*/ 2025650 w 3670300"/>
                  <a:gd name="connsiteY7" fmla="*/ 193212 h 1143915"/>
                  <a:gd name="connsiteX8" fmla="*/ 2298700 w 3670300"/>
                  <a:gd name="connsiteY8" fmla="*/ 304337 h 1143915"/>
                  <a:gd name="connsiteX9" fmla="*/ 2549525 w 3670300"/>
                  <a:gd name="connsiteY9" fmla="*/ 513887 h 1143915"/>
                  <a:gd name="connsiteX10" fmla="*/ 2787650 w 3670300"/>
                  <a:gd name="connsiteY10" fmla="*/ 742487 h 1143915"/>
                  <a:gd name="connsiteX11" fmla="*/ 3079750 w 3670300"/>
                  <a:gd name="connsiteY11" fmla="*/ 971087 h 1143915"/>
                  <a:gd name="connsiteX12" fmla="*/ 3343275 w 3670300"/>
                  <a:gd name="connsiteY12" fmla="*/ 1094912 h 1143915"/>
                  <a:gd name="connsiteX13" fmla="*/ 3508375 w 3670300"/>
                  <a:gd name="connsiteY13" fmla="*/ 1129837 h 1143915"/>
                  <a:gd name="connsiteX14" fmla="*/ 3670300 w 3670300"/>
                  <a:gd name="connsiteY14" fmla="*/ 1136187 h 1143915"/>
                  <a:gd name="connsiteX0" fmla="*/ 0 w 3670300"/>
                  <a:gd name="connsiteY0" fmla="*/ 1139362 h 1143915"/>
                  <a:gd name="connsiteX1" fmla="*/ 225425 w 3670300"/>
                  <a:gd name="connsiteY1" fmla="*/ 1126662 h 1143915"/>
                  <a:gd name="connsiteX2" fmla="*/ 555625 w 3670300"/>
                  <a:gd name="connsiteY2" fmla="*/ 999662 h 1143915"/>
                  <a:gd name="connsiteX3" fmla="*/ 706550 w 3670300"/>
                  <a:gd name="connsiteY3" fmla="*/ 2 h 1143915"/>
                  <a:gd name="connsiteX4" fmla="*/ 1037052 w 3670300"/>
                  <a:gd name="connsiteY4" fmla="*/ 994552 h 1143915"/>
                  <a:gd name="connsiteX5" fmla="*/ 1532524 w 3670300"/>
                  <a:gd name="connsiteY5" fmla="*/ 1090920 h 1143915"/>
                  <a:gd name="connsiteX6" fmla="*/ 1865963 w 3670300"/>
                  <a:gd name="connsiteY6" fmla="*/ 892639 h 1143915"/>
                  <a:gd name="connsiteX7" fmla="*/ 2173960 w 3670300"/>
                  <a:gd name="connsiteY7" fmla="*/ 31165 h 1143915"/>
                  <a:gd name="connsiteX8" fmla="*/ 2298700 w 3670300"/>
                  <a:gd name="connsiteY8" fmla="*/ 304337 h 1143915"/>
                  <a:gd name="connsiteX9" fmla="*/ 2549525 w 3670300"/>
                  <a:gd name="connsiteY9" fmla="*/ 513887 h 1143915"/>
                  <a:gd name="connsiteX10" fmla="*/ 2787650 w 3670300"/>
                  <a:gd name="connsiteY10" fmla="*/ 742487 h 1143915"/>
                  <a:gd name="connsiteX11" fmla="*/ 3079750 w 3670300"/>
                  <a:gd name="connsiteY11" fmla="*/ 971087 h 1143915"/>
                  <a:gd name="connsiteX12" fmla="*/ 3343275 w 3670300"/>
                  <a:gd name="connsiteY12" fmla="*/ 1094912 h 1143915"/>
                  <a:gd name="connsiteX13" fmla="*/ 3508375 w 3670300"/>
                  <a:gd name="connsiteY13" fmla="*/ 1129837 h 1143915"/>
                  <a:gd name="connsiteX14" fmla="*/ 3670300 w 3670300"/>
                  <a:gd name="connsiteY14" fmla="*/ 1136187 h 1143915"/>
                  <a:gd name="connsiteX0" fmla="*/ 0 w 3670300"/>
                  <a:gd name="connsiteY0" fmla="*/ 1141520 h 1146073"/>
                  <a:gd name="connsiteX1" fmla="*/ 225425 w 3670300"/>
                  <a:gd name="connsiteY1" fmla="*/ 1128820 h 1146073"/>
                  <a:gd name="connsiteX2" fmla="*/ 555625 w 3670300"/>
                  <a:gd name="connsiteY2" fmla="*/ 1001820 h 1146073"/>
                  <a:gd name="connsiteX3" fmla="*/ 706550 w 3670300"/>
                  <a:gd name="connsiteY3" fmla="*/ 2160 h 1146073"/>
                  <a:gd name="connsiteX4" fmla="*/ 1037052 w 3670300"/>
                  <a:gd name="connsiteY4" fmla="*/ 996710 h 1146073"/>
                  <a:gd name="connsiteX5" fmla="*/ 1532524 w 3670300"/>
                  <a:gd name="connsiteY5" fmla="*/ 1093078 h 1146073"/>
                  <a:gd name="connsiteX6" fmla="*/ 1865963 w 3670300"/>
                  <a:gd name="connsiteY6" fmla="*/ 894797 h 1146073"/>
                  <a:gd name="connsiteX7" fmla="*/ 2173960 w 3670300"/>
                  <a:gd name="connsiteY7" fmla="*/ 33323 h 1146073"/>
                  <a:gd name="connsiteX8" fmla="*/ 2662057 w 3670300"/>
                  <a:gd name="connsiteY8" fmla="*/ 209267 h 1146073"/>
                  <a:gd name="connsiteX9" fmla="*/ 2549525 w 3670300"/>
                  <a:gd name="connsiteY9" fmla="*/ 516045 h 1146073"/>
                  <a:gd name="connsiteX10" fmla="*/ 2787650 w 3670300"/>
                  <a:gd name="connsiteY10" fmla="*/ 744645 h 1146073"/>
                  <a:gd name="connsiteX11" fmla="*/ 3079750 w 3670300"/>
                  <a:gd name="connsiteY11" fmla="*/ 973245 h 1146073"/>
                  <a:gd name="connsiteX12" fmla="*/ 3343275 w 3670300"/>
                  <a:gd name="connsiteY12" fmla="*/ 1097070 h 1146073"/>
                  <a:gd name="connsiteX13" fmla="*/ 3508375 w 3670300"/>
                  <a:gd name="connsiteY13" fmla="*/ 1131995 h 1146073"/>
                  <a:gd name="connsiteX14" fmla="*/ 3670300 w 3670300"/>
                  <a:gd name="connsiteY14" fmla="*/ 1138345 h 1146073"/>
                  <a:gd name="connsiteX0" fmla="*/ 0 w 3670300"/>
                  <a:gd name="connsiteY0" fmla="*/ 1141318 h 1145871"/>
                  <a:gd name="connsiteX1" fmla="*/ 225425 w 3670300"/>
                  <a:gd name="connsiteY1" fmla="*/ 1128618 h 1145871"/>
                  <a:gd name="connsiteX2" fmla="*/ 555625 w 3670300"/>
                  <a:gd name="connsiteY2" fmla="*/ 1001618 h 1145871"/>
                  <a:gd name="connsiteX3" fmla="*/ 706550 w 3670300"/>
                  <a:gd name="connsiteY3" fmla="*/ 1958 h 1145871"/>
                  <a:gd name="connsiteX4" fmla="*/ 1037052 w 3670300"/>
                  <a:gd name="connsiteY4" fmla="*/ 996508 h 1145871"/>
                  <a:gd name="connsiteX5" fmla="*/ 1532524 w 3670300"/>
                  <a:gd name="connsiteY5" fmla="*/ 1092876 h 1145871"/>
                  <a:gd name="connsiteX6" fmla="*/ 1865963 w 3670300"/>
                  <a:gd name="connsiteY6" fmla="*/ 894595 h 1145871"/>
                  <a:gd name="connsiteX7" fmla="*/ 2173960 w 3670300"/>
                  <a:gd name="connsiteY7" fmla="*/ 33121 h 1145871"/>
                  <a:gd name="connsiteX8" fmla="*/ 2662057 w 3670300"/>
                  <a:gd name="connsiteY8" fmla="*/ 209065 h 1145871"/>
                  <a:gd name="connsiteX9" fmla="*/ 2864682 w 3670300"/>
                  <a:gd name="connsiteY9" fmla="*/ 503689 h 1145871"/>
                  <a:gd name="connsiteX10" fmla="*/ 2787650 w 3670300"/>
                  <a:gd name="connsiteY10" fmla="*/ 744443 h 1145871"/>
                  <a:gd name="connsiteX11" fmla="*/ 3079750 w 3670300"/>
                  <a:gd name="connsiteY11" fmla="*/ 973043 h 1145871"/>
                  <a:gd name="connsiteX12" fmla="*/ 3343275 w 3670300"/>
                  <a:gd name="connsiteY12" fmla="*/ 1096868 h 1145871"/>
                  <a:gd name="connsiteX13" fmla="*/ 3508375 w 3670300"/>
                  <a:gd name="connsiteY13" fmla="*/ 1131793 h 1145871"/>
                  <a:gd name="connsiteX14" fmla="*/ 3670300 w 3670300"/>
                  <a:gd name="connsiteY14" fmla="*/ 1138143 h 1145871"/>
                  <a:gd name="connsiteX0" fmla="*/ 0 w 3670300"/>
                  <a:gd name="connsiteY0" fmla="*/ 1141318 h 1145871"/>
                  <a:gd name="connsiteX1" fmla="*/ 225425 w 3670300"/>
                  <a:gd name="connsiteY1" fmla="*/ 1128618 h 1145871"/>
                  <a:gd name="connsiteX2" fmla="*/ 555625 w 3670300"/>
                  <a:gd name="connsiteY2" fmla="*/ 1001618 h 1145871"/>
                  <a:gd name="connsiteX3" fmla="*/ 706550 w 3670300"/>
                  <a:gd name="connsiteY3" fmla="*/ 1958 h 1145871"/>
                  <a:gd name="connsiteX4" fmla="*/ 1037052 w 3670300"/>
                  <a:gd name="connsiteY4" fmla="*/ 996508 h 1145871"/>
                  <a:gd name="connsiteX5" fmla="*/ 1532524 w 3670300"/>
                  <a:gd name="connsiteY5" fmla="*/ 1092876 h 1145871"/>
                  <a:gd name="connsiteX6" fmla="*/ 1865963 w 3670300"/>
                  <a:gd name="connsiteY6" fmla="*/ 894595 h 1145871"/>
                  <a:gd name="connsiteX7" fmla="*/ 2173960 w 3670300"/>
                  <a:gd name="connsiteY7" fmla="*/ 33121 h 1145871"/>
                  <a:gd name="connsiteX8" fmla="*/ 2662057 w 3670300"/>
                  <a:gd name="connsiteY8" fmla="*/ 209065 h 1145871"/>
                  <a:gd name="connsiteX9" fmla="*/ 2864682 w 3670300"/>
                  <a:gd name="connsiteY9" fmla="*/ 503689 h 1145871"/>
                  <a:gd name="connsiteX10" fmla="*/ 3021236 w 3670300"/>
                  <a:gd name="connsiteY10" fmla="*/ 780903 h 1145871"/>
                  <a:gd name="connsiteX11" fmla="*/ 3079750 w 3670300"/>
                  <a:gd name="connsiteY11" fmla="*/ 973043 h 1145871"/>
                  <a:gd name="connsiteX12" fmla="*/ 3343275 w 3670300"/>
                  <a:gd name="connsiteY12" fmla="*/ 1096868 h 1145871"/>
                  <a:gd name="connsiteX13" fmla="*/ 3508375 w 3670300"/>
                  <a:gd name="connsiteY13" fmla="*/ 1131793 h 1145871"/>
                  <a:gd name="connsiteX14" fmla="*/ 3670300 w 3670300"/>
                  <a:gd name="connsiteY14" fmla="*/ 1138143 h 1145871"/>
                  <a:gd name="connsiteX0" fmla="*/ 0 w 3670300"/>
                  <a:gd name="connsiteY0" fmla="*/ 1141318 h 1145871"/>
                  <a:gd name="connsiteX1" fmla="*/ 225425 w 3670300"/>
                  <a:gd name="connsiteY1" fmla="*/ 1128618 h 1145871"/>
                  <a:gd name="connsiteX2" fmla="*/ 555625 w 3670300"/>
                  <a:gd name="connsiteY2" fmla="*/ 1001618 h 1145871"/>
                  <a:gd name="connsiteX3" fmla="*/ 706550 w 3670300"/>
                  <a:gd name="connsiteY3" fmla="*/ 1958 h 1145871"/>
                  <a:gd name="connsiteX4" fmla="*/ 1037052 w 3670300"/>
                  <a:gd name="connsiteY4" fmla="*/ 996508 h 1145871"/>
                  <a:gd name="connsiteX5" fmla="*/ 1532524 w 3670300"/>
                  <a:gd name="connsiteY5" fmla="*/ 1092876 h 1145871"/>
                  <a:gd name="connsiteX6" fmla="*/ 1865963 w 3670300"/>
                  <a:gd name="connsiteY6" fmla="*/ 894595 h 1145871"/>
                  <a:gd name="connsiteX7" fmla="*/ 2173960 w 3670300"/>
                  <a:gd name="connsiteY7" fmla="*/ 33121 h 1145871"/>
                  <a:gd name="connsiteX8" fmla="*/ 2662057 w 3670300"/>
                  <a:gd name="connsiteY8" fmla="*/ 209065 h 1145871"/>
                  <a:gd name="connsiteX9" fmla="*/ 2864682 w 3670300"/>
                  <a:gd name="connsiteY9" fmla="*/ 503689 h 1145871"/>
                  <a:gd name="connsiteX10" fmla="*/ 3021236 w 3670300"/>
                  <a:gd name="connsiteY10" fmla="*/ 780903 h 1145871"/>
                  <a:gd name="connsiteX11" fmla="*/ 3209521 w 3670300"/>
                  <a:gd name="connsiteY11" fmla="*/ 1033810 h 1145871"/>
                  <a:gd name="connsiteX12" fmla="*/ 3343275 w 3670300"/>
                  <a:gd name="connsiteY12" fmla="*/ 1096868 h 1145871"/>
                  <a:gd name="connsiteX13" fmla="*/ 3508375 w 3670300"/>
                  <a:gd name="connsiteY13" fmla="*/ 1131793 h 1145871"/>
                  <a:gd name="connsiteX14" fmla="*/ 3670300 w 3670300"/>
                  <a:gd name="connsiteY14" fmla="*/ 1138143 h 1145871"/>
                  <a:gd name="connsiteX0" fmla="*/ 0 w 3670300"/>
                  <a:gd name="connsiteY0" fmla="*/ 1141318 h 1145871"/>
                  <a:gd name="connsiteX1" fmla="*/ 225425 w 3670300"/>
                  <a:gd name="connsiteY1" fmla="*/ 1128618 h 1145871"/>
                  <a:gd name="connsiteX2" fmla="*/ 555625 w 3670300"/>
                  <a:gd name="connsiteY2" fmla="*/ 1001618 h 1145871"/>
                  <a:gd name="connsiteX3" fmla="*/ 732504 w 3670300"/>
                  <a:gd name="connsiteY3" fmla="*/ 265284 h 1145871"/>
                  <a:gd name="connsiteX4" fmla="*/ 1037052 w 3670300"/>
                  <a:gd name="connsiteY4" fmla="*/ 996508 h 1145871"/>
                  <a:gd name="connsiteX5" fmla="*/ 1532524 w 3670300"/>
                  <a:gd name="connsiteY5" fmla="*/ 1092876 h 1145871"/>
                  <a:gd name="connsiteX6" fmla="*/ 1865963 w 3670300"/>
                  <a:gd name="connsiteY6" fmla="*/ 894595 h 1145871"/>
                  <a:gd name="connsiteX7" fmla="*/ 2173960 w 3670300"/>
                  <a:gd name="connsiteY7" fmla="*/ 33121 h 1145871"/>
                  <a:gd name="connsiteX8" fmla="*/ 2662057 w 3670300"/>
                  <a:gd name="connsiteY8" fmla="*/ 209065 h 1145871"/>
                  <a:gd name="connsiteX9" fmla="*/ 2864682 w 3670300"/>
                  <a:gd name="connsiteY9" fmla="*/ 503689 h 1145871"/>
                  <a:gd name="connsiteX10" fmla="*/ 3021236 w 3670300"/>
                  <a:gd name="connsiteY10" fmla="*/ 780903 h 1145871"/>
                  <a:gd name="connsiteX11" fmla="*/ 3209521 w 3670300"/>
                  <a:gd name="connsiteY11" fmla="*/ 1033810 h 1145871"/>
                  <a:gd name="connsiteX12" fmla="*/ 3343275 w 3670300"/>
                  <a:gd name="connsiteY12" fmla="*/ 1096868 h 1145871"/>
                  <a:gd name="connsiteX13" fmla="*/ 3508375 w 3670300"/>
                  <a:gd name="connsiteY13" fmla="*/ 1131793 h 1145871"/>
                  <a:gd name="connsiteX14" fmla="*/ 3670300 w 3670300"/>
                  <a:gd name="connsiteY14" fmla="*/ 1138143 h 1145871"/>
                  <a:gd name="connsiteX0" fmla="*/ 0 w 3670300"/>
                  <a:gd name="connsiteY0" fmla="*/ 1146549 h 1151102"/>
                  <a:gd name="connsiteX1" fmla="*/ 225425 w 3670300"/>
                  <a:gd name="connsiteY1" fmla="*/ 1133849 h 1151102"/>
                  <a:gd name="connsiteX2" fmla="*/ 555625 w 3670300"/>
                  <a:gd name="connsiteY2" fmla="*/ 1006849 h 1151102"/>
                  <a:gd name="connsiteX3" fmla="*/ 732504 w 3670300"/>
                  <a:gd name="connsiteY3" fmla="*/ 270515 h 1151102"/>
                  <a:gd name="connsiteX4" fmla="*/ 1037052 w 3670300"/>
                  <a:gd name="connsiteY4" fmla="*/ 1001739 h 1151102"/>
                  <a:gd name="connsiteX5" fmla="*/ 1532524 w 3670300"/>
                  <a:gd name="connsiteY5" fmla="*/ 1098107 h 1151102"/>
                  <a:gd name="connsiteX6" fmla="*/ 1865963 w 3670300"/>
                  <a:gd name="connsiteY6" fmla="*/ 899826 h 1151102"/>
                  <a:gd name="connsiteX7" fmla="*/ 2173960 w 3670300"/>
                  <a:gd name="connsiteY7" fmla="*/ 38352 h 1151102"/>
                  <a:gd name="connsiteX8" fmla="*/ 2662057 w 3670300"/>
                  <a:gd name="connsiteY8" fmla="*/ 214296 h 1151102"/>
                  <a:gd name="connsiteX9" fmla="*/ 3021236 w 3670300"/>
                  <a:gd name="connsiteY9" fmla="*/ 786134 h 1151102"/>
                  <a:gd name="connsiteX10" fmla="*/ 3209521 w 3670300"/>
                  <a:gd name="connsiteY10" fmla="*/ 1039041 h 1151102"/>
                  <a:gd name="connsiteX11" fmla="*/ 3343275 w 3670300"/>
                  <a:gd name="connsiteY11" fmla="*/ 1102099 h 1151102"/>
                  <a:gd name="connsiteX12" fmla="*/ 3508375 w 3670300"/>
                  <a:gd name="connsiteY12" fmla="*/ 1137024 h 1151102"/>
                  <a:gd name="connsiteX13" fmla="*/ 3670300 w 3670300"/>
                  <a:gd name="connsiteY13" fmla="*/ 1143374 h 1151102"/>
                  <a:gd name="connsiteX0" fmla="*/ 0 w 3670300"/>
                  <a:gd name="connsiteY0" fmla="*/ 1152589 h 1157142"/>
                  <a:gd name="connsiteX1" fmla="*/ 225425 w 3670300"/>
                  <a:gd name="connsiteY1" fmla="*/ 1139889 h 1157142"/>
                  <a:gd name="connsiteX2" fmla="*/ 555625 w 3670300"/>
                  <a:gd name="connsiteY2" fmla="*/ 1012889 h 1157142"/>
                  <a:gd name="connsiteX3" fmla="*/ 732504 w 3670300"/>
                  <a:gd name="connsiteY3" fmla="*/ 276555 h 1157142"/>
                  <a:gd name="connsiteX4" fmla="*/ 1037052 w 3670300"/>
                  <a:gd name="connsiteY4" fmla="*/ 1007779 h 1157142"/>
                  <a:gd name="connsiteX5" fmla="*/ 1532524 w 3670300"/>
                  <a:gd name="connsiteY5" fmla="*/ 1104147 h 1157142"/>
                  <a:gd name="connsiteX6" fmla="*/ 1865963 w 3670300"/>
                  <a:gd name="connsiteY6" fmla="*/ 905866 h 1157142"/>
                  <a:gd name="connsiteX7" fmla="*/ 2173960 w 3670300"/>
                  <a:gd name="connsiteY7" fmla="*/ 44392 h 1157142"/>
                  <a:gd name="connsiteX8" fmla="*/ 2662057 w 3670300"/>
                  <a:gd name="connsiteY8" fmla="*/ 220336 h 1157142"/>
                  <a:gd name="connsiteX9" fmla="*/ 3209521 w 3670300"/>
                  <a:gd name="connsiteY9" fmla="*/ 1045081 h 1157142"/>
                  <a:gd name="connsiteX10" fmla="*/ 3343275 w 3670300"/>
                  <a:gd name="connsiteY10" fmla="*/ 1108139 h 1157142"/>
                  <a:gd name="connsiteX11" fmla="*/ 3508375 w 3670300"/>
                  <a:gd name="connsiteY11" fmla="*/ 1143064 h 1157142"/>
                  <a:gd name="connsiteX12" fmla="*/ 3670300 w 3670300"/>
                  <a:gd name="connsiteY12" fmla="*/ 1149414 h 1157142"/>
                  <a:gd name="connsiteX0" fmla="*/ 0 w 3670300"/>
                  <a:gd name="connsiteY0" fmla="*/ 1115561 h 1120114"/>
                  <a:gd name="connsiteX1" fmla="*/ 225425 w 3670300"/>
                  <a:gd name="connsiteY1" fmla="*/ 1102861 h 1120114"/>
                  <a:gd name="connsiteX2" fmla="*/ 555625 w 3670300"/>
                  <a:gd name="connsiteY2" fmla="*/ 975861 h 1120114"/>
                  <a:gd name="connsiteX3" fmla="*/ 732504 w 3670300"/>
                  <a:gd name="connsiteY3" fmla="*/ 239527 h 1120114"/>
                  <a:gd name="connsiteX4" fmla="*/ 1037052 w 3670300"/>
                  <a:gd name="connsiteY4" fmla="*/ 970751 h 1120114"/>
                  <a:gd name="connsiteX5" fmla="*/ 1532524 w 3670300"/>
                  <a:gd name="connsiteY5" fmla="*/ 1067119 h 1120114"/>
                  <a:gd name="connsiteX6" fmla="*/ 1865963 w 3670300"/>
                  <a:gd name="connsiteY6" fmla="*/ 868838 h 1120114"/>
                  <a:gd name="connsiteX7" fmla="*/ 2173960 w 3670300"/>
                  <a:gd name="connsiteY7" fmla="*/ 7364 h 1120114"/>
                  <a:gd name="connsiteX8" fmla="*/ 2624980 w 3670300"/>
                  <a:gd name="connsiteY8" fmla="*/ 483094 h 1120114"/>
                  <a:gd name="connsiteX9" fmla="*/ 3209521 w 3670300"/>
                  <a:gd name="connsiteY9" fmla="*/ 1008053 h 1120114"/>
                  <a:gd name="connsiteX10" fmla="*/ 3343275 w 3670300"/>
                  <a:gd name="connsiteY10" fmla="*/ 1071111 h 1120114"/>
                  <a:gd name="connsiteX11" fmla="*/ 3508375 w 3670300"/>
                  <a:gd name="connsiteY11" fmla="*/ 1106036 h 1120114"/>
                  <a:gd name="connsiteX12" fmla="*/ 3670300 w 3670300"/>
                  <a:gd name="connsiteY12" fmla="*/ 1112386 h 1120114"/>
                  <a:gd name="connsiteX0" fmla="*/ 0 w 3670300"/>
                  <a:gd name="connsiteY0" fmla="*/ 1122634 h 1127187"/>
                  <a:gd name="connsiteX1" fmla="*/ 225425 w 3670300"/>
                  <a:gd name="connsiteY1" fmla="*/ 1109934 h 1127187"/>
                  <a:gd name="connsiteX2" fmla="*/ 555625 w 3670300"/>
                  <a:gd name="connsiteY2" fmla="*/ 982934 h 1127187"/>
                  <a:gd name="connsiteX3" fmla="*/ 732504 w 3670300"/>
                  <a:gd name="connsiteY3" fmla="*/ 246600 h 1127187"/>
                  <a:gd name="connsiteX4" fmla="*/ 1037052 w 3670300"/>
                  <a:gd name="connsiteY4" fmla="*/ 977824 h 1127187"/>
                  <a:gd name="connsiteX5" fmla="*/ 1532524 w 3670300"/>
                  <a:gd name="connsiteY5" fmla="*/ 1074192 h 1127187"/>
                  <a:gd name="connsiteX6" fmla="*/ 1865963 w 3670300"/>
                  <a:gd name="connsiteY6" fmla="*/ 875911 h 1127187"/>
                  <a:gd name="connsiteX7" fmla="*/ 2173960 w 3670300"/>
                  <a:gd name="connsiteY7" fmla="*/ 14437 h 1127187"/>
                  <a:gd name="connsiteX8" fmla="*/ 2791828 w 3670300"/>
                  <a:gd name="connsiteY8" fmla="*/ 384836 h 1127187"/>
                  <a:gd name="connsiteX9" fmla="*/ 3209521 w 3670300"/>
                  <a:gd name="connsiteY9" fmla="*/ 1015126 h 1127187"/>
                  <a:gd name="connsiteX10" fmla="*/ 3343275 w 3670300"/>
                  <a:gd name="connsiteY10" fmla="*/ 1078184 h 1127187"/>
                  <a:gd name="connsiteX11" fmla="*/ 3508375 w 3670300"/>
                  <a:gd name="connsiteY11" fmla="*/ 1113109 h 1127187"/>
                  <a:gd name="connsiteX12" fmla="*/ 3670300 w 3670300"/>
                  <a:gd name="connsiteY12" fmla="*/ 1119459 h 1127187"/>
                  <a:gd name="connsiteX0" fmla="*/ 0 w 3670300"/>
                  <a:gd name="connsiteY0" fmla="*/ 1120835 h 1125388"/>
                  <a:gd name="connsiteX1" fmla="*/ 225425 w 3670300"/>
                  <a:gd name="connsiteY1" fmla="*/ 1108135 h 1125388"/>
                  <a:gd name="connsiteX2" fmla="*/ 555625 w 3670300"/>
                  <a:gd name="connsiteY2" fmla="*/ 981135 h 1125388"/>
                  <a:gd name="connsiteX3" fmla="*/ 732504 w 3670300"/>
                  <a:gd name="connsiteY3" fmla="*/ 244801 h 1125388"/>
                  <a:gd name="connsiteX4" fmla="*/ 1037052 w 3670300"/>
                  <a:gd name="connsiteY4" fmla="*/ 976025 h 1125388"/>
                  <a:gd name="connsiteX5" fmla="*/ 1532524 w 3670300"/>
                  <a:gd name="connsiteY5" fmla="*/ 1072393 h 1125388"/>
                  <a:gd name="connsiteX6" fmla="*/ 1865963 w 3670300"/>
                  <a:gd name="connsiteY6" fmla="*/ 874112 h 1125388"/>
                  <a:gd name="connsiteX7" fmla="*/ 2173960 w 3670300"/>
                  <a:gd name="connsiteY7" fmla="*/ 12638 h 1125388"/>
                  <a:gd name="connsiteX8" fmla="*/ 2791828 w 3670300"/>
                  <a:gd name="connsiteY8" fmla="*/ 383037 h 1125388"/>
                  <a:gd name="connsiteX9" fmla="*/ 3209521 w 3670300"/>
                  <a:gd name="connsiteY9" fmla="*/ 1013327 h 1125388"/>
                  <a:gd name="connsiteX10" fmla="*/ 3343275 w 3670300"/>
                  <a:gd name="connsiteY10" fmla="*/ 1076385 h 1125388"/>
                  <a:gd name="connsiteX11" fmla="*/ 3508375 w 3670300"/>
                  <a:gd name="connsiteY11" fmla="*/ 1111310 h 1125388"/>
                  <a:gd name="connsiteX12" fmla="*/ 3670300 w 3670300"/>
                  <a:gd name="connsiteY12" fmla="*/ 1117660 h 1125388"/>
                  <a:gd name="connsiteX0" fmla="*/ 0 w 3670300"/>
                  <a:gd name="connsiteY0" fmla="*/ 1120835 h 1125388"/>
                  <a:gd name="connsiteX1" fmla="*/ 225425 w 3670300"/>
                  <a:gd name="connsiteY1" fmla="*/ 1108135 h 1125388"/>
                  <a:gd name="connsiteX2" fmla="*/ 555625 w 3670300"/>
                  <a:gd name="connsiteY2" fmla="*/ 981135 h 1125388"/>
                  <a:gd name="connsiteX3" fmla="*/ 732504 w 3670300"/>
                  <a:gd name="connsiteY3" fmla="*/ 244801 h 1125388"/>
                  <a:gd name="connsiteX4" fmla="*/ 1037052 w 3670300"/>
                  <a:gd name="connsiteY4" fmla="*/ 976025 h 1125388"/>
                  <a:gd name="connsiteX5" fmla="*/ 1532524 w 3670300"/>
                  <a:gd name="connsiteY5" fmla="*/ 1072393 h 1125388"/>
                  <a:gd name="connsiteX6" fmla="*/ 1865963 w 3670300"/>
                  <a:gd name="connsiteY6" fmla="*/ 874112 h 1125388"/>
                  <a:gd name="connsiteX7" fmla="*/ 2173960 w 3670300"/>
                  <a:gd name="connsiteY7" fmla="*/ 12638 h 1125388"/>
                  <a:gd name="connsiteX8" fmla="*/ 2791828 w 3670300"/>
                  <a:gd name="connsiteY8" fmla="*/ 383037 h 1125388"/>
                  <a:gd name="connsiteX9" fmla="*/ 3209521 w 3670300"/>
                  <a:gd name="connsiteY9" fmla="*/ 1013327 h 1125388"/>
                  <a:gd name="connsiteX10" fmla="*/ 3343275 w 3670300"/>
                  <a:gd name="connsiteY10" fmla="*/ 1076385 h 1125388"/>
                  <a:gd name="connsiteX11" fmla="*/ 3508375 w 3670300"/>
                  <a:gd name="connsiteY11" fmla="*/ 1111310 h 1125388"/>
                  <a:gd name="connsiteX12" fmla="*/ 3670300 w 3670300"/>
                  <a:gd name="connsiteY12" fmla="*/ 1117660 h 1125388"/>
                  <a:gd name="connsiteX0" fmla="*/ 0 w 3670300"/>
                  <a:gd name="connsiteY0" fmla="*/ 1120835 h 1125388"/>
                  <a:gd name="connsiteX1" fmla="*/ 225425 w 3670300"/>
                  <a:gd name="connsiteY1" fmla="*/ 1108135 h 1125388"/>
                  <a:gd name="connsiteX2" fmla="*/ 555625 w 3670300"/>
                  <a:gd name="connsiteY2" fmla="*/ 981135 h 1125388"/>
                  <a:gd name="connsiteX3" fmla="*/ 732504 w 3670300"/>
                  <a:gd name="connsiteY3" fmla="*/ 244801 h 1125388"/>
                  <a:gd name="connsiteX4" fmla="*/ 1037052 w 3670300"/>
                  <a:gd name="connsiteY4" fmla="*/ 976025 h 1125388"/>
                  <a:gd name="connsiteX5" fmla="*/ 1532524 w 3670300"/>
                  <a:gd name="connsiteY5" fmla="*/ 1072393 h 1125388"/>
                  <a:gd name="connsiteX6" fmla="*/ 1865963 w 3670300"/>
                  <a:gd name="connsiteY6" fmla="*/ 874112 h 1125388"/>
                  <a:gd name="connsiteX7" fmla="*/ 2173960 w 3670300"/>
                  <a:gd name="connsiteY7" fmla="*/ 12638 h 1125388"/>
                  <a:gd name="connsiteX8" fmla="*/ 2791828 w 3670300"/>
                  <a:gd name="connsiteY8" fmla="*/ 383037 h 1125388"/>
                  <a:gd name="connsiteX9" fmla="*/ 3209521 w 3670300"/>
                  <a:gd name="connsiteY9" fmla="*/ 1013327 h 1125388"/>
                  <a:gd name="connsiteX10" fmla="*/ 3343275 w 3670300"/>
                  <a:gd name="connsiteY10" fmla="*/ 1076385 h 1125388"/>
                  <a:gd name="connsiteX11" fmla="*/ 3508375 w 3670300"/>
                  <a:gd name="connsiteY11" fmla="*/ 1111310 h 1125388"/>
                  <a:gd name="connsiteX12" fmla="*/ 3670300 w 3670300"/>
                  <a:gd name="connsiteY12" fmla="*/ 1117660 h 1125388"/>
                  <a:gd name="connsiteX0" fmla="*/ 0 w 3670300"/>
                  <a:gd name="connsiteY0" fmla="*/ 1120835 h 1125388"/>
                  <a:gd name="connsiteX1" fmla="*/ 225425 w 3670300"/>
                  <a:gd name="connsiteY1" fmla="*/ 1108135 h 1125388"/>
                  <a:gd name="connsiteX2" fmla="*/ 555625 w 3670300"/>
                  <a:gd name="connsiteY2" fmla="*/ 981135 h 1125388"/>
                  <a:gd name="connsiteX3" fmla="*/ 732504 w 3670300"/>
                  <a:gd name="connsiteY3" fmla="*/ 244801 h 1125388"/>
                  <a:gd name="connsiteX4" fmla="*/ 1037052 w 3670300"/>
                  <a:gd name="connsiteY4" fmla="*/ 976025 h 1125388"/>
                  <a:gd name="connsiteX5" fmla="*/ 1532524 w 3670300"/>
                  <a:gd name="connsiteY5" fmla="*/ 1072393 h 1125388"/>
                  <a:gd name="connsiteX6" fmla="*/ 1865963 w 3670300"/>
                  <a:gd name="connsiteY6" fmla="*/ 874112 h 1125388"/>
                  <a:gd name="connsiteX7" fmla="*/ 2173960 w 3670300"/>
                  <a:gd name="connsiteY7" fmla="*/ 12638 h 1125388"/>
                  <a:gd name="connsiteX8" fmla="*/ 2791828 w 3670300"/>
                  <a:gd name="connsiteY8" fmla="*/ 383037 h 1125388"/>
                  <a:gd name="connsiteX9" fmla="*/ 3209521 w 3670300"/>
                  <a:gd name="connsiteY9" fmla="*/ 1013327 h 1125388"/>
                  <a:gd name="connsiteX10" fmla="*/ 3343275 w 3670300"/>
                  <a:gd name="connsiteY10" fmla="*/ 1076385 h 1125388"/>
                  <a:gd name="connsiteX11" fmla="*/ 3508375 w 3670300"/>
                  <a:gd name="connsiteY11" fmla="*/ 1111310 h 1125388"/>
                  <a:gd name="connsiteX12" fmla="*/ 3670300 w 3670300"/>
                  <a:gd name="connsiteY12" fmla="*/ 1117660 h 1125388"/>
                  <a:gd name="connsiteX0" fmla="*/ 0 w 3670300"/>
                  <a:gd name="connsiteY0" fmla="*/ 1272723 h 1277276"/>
                  <a:gd name="connsiteX1" fmla="*/ 225425 w 3670300"/>
                  <a:gd name="connsiteY1" fmla="*/ 1260023 h 1277276"/>
                  <a:gd name="connsiteX2" fmla="*/ 555625 w 3670300"/>
                  <a:gd name="connsiteY2" fmla="*/ 1133023 h 1277276"/>
                  <a:gd name="connsiteX3" fmla="*/ 732504 w 3670300"/>
                  <a:gd name="connsiteY3" fmla="*/ 396689 h 1277276"/>
                  <a:gd name="connsiteX4" fmla="*/ 1037052 w 3670300"/>
                  <a:gd name="connsiteY4" fmla="*/ 1127913 h 1277276"/>
                  <a:gd name="connsiteX5" fmla="*/ 1532524 w 3670300"/>
                  <a:gd name="connsiteY5" fmla="*/ 1224281 h 1277276"/>
                  <a:gd name="connsiteX6" fmla="*/ 1865963 w 3670300"/>
                  <a:gd name="connsiteY6" fmla="*/ 1026000 h 1277276"/>
                  <a:gd name="connsiteX7" fmla="*/ 2300023 w 3670300"/>
                  <a:gd name="connsiteY7" fmla="*/ 10582 h 1277276"/>
                  <a:gd name="connsiteX8" fmla="*/ 2791828 w 3670300"/>
                  <a:gd name="connsiteY8" fmla="*/ 534925 h 1277276"/>
                  <a:gd name="connsiteX9" fmla="*/ 3209521 w 3670300"/>
                  <a:gd name="connsiteY9" fmla="*/ 1165215 h 1277276"/>
                  <a:gd name="connsiteX10" fmla="*/ 3343275 w 3670300"/>
                  <a:gd name="connsiteY10" fmla="*/ 1228273 h 1277276"/>
                  <a:gd name="connsiteX11" fmla="*/ 3508375 w 3670300"/>
                  <a:gd name="connsiteY11" fmla="*/ 1263198 h 1277276"/>
                  <a:gd name="connsiteX12" fmla="*/ 3670300 w 3670300"/>
                  <a:gd name="connsiteY12" fmla="*/ 1269548 h 1277276"/>
                  <a:gd name="connsiteX0" fmla="*/ 0 w 3670300"/>
                  <a:gd name="connsiteY0" fmla="*/ 1262615 h 1267168"/>
                  <a:gd name="connsiteX1" fmla="*/ 225425 w 3670300"/>
                  <a:gd name="connsiteY1" fmla="*/ 1249915 h 1267168"/>
                  <a:gd name="connsiteX2" fmla="*/ 555625 w 3670300"/>
                  <a:gd name="connsiteY2" fmla="*/ 1122915 h 1267168"/>
                  <a:gd name="connsiteX3" fmla="*/ 732504 w 3670300"/>
                  <a:gd name="connsiteY3" fmla="*/ 386581 h 1267168"/>
                  <a:gd name="connsiteX4" fmla="*/ 1037052 w 3670300"/>
                  <a:gd name="connsiteY4" fmla="*/ 1117805 h 1267168"/>
                  <a:gd name="connsiteX5" fmla="*/ 1532524 w 3670300"/>
                  <a:gd name="connsiteY5" fmla="*/ 1214173 h 1267168"/>
                  <a:gd name="connsiteX6" fmla="*/ 1865963 w 3670300"/>
                  <a:gd name="connsiteY6" fmla="*/ 1015892 h 1267168"/>
                  <a:gd name="connsiteX7" fmla="*/ 2300023 w 3670300"/>
                  <a:gd name="connsiteY7" fmla="*/ 474 h 1267168"/>
                  <a:gd name="connsiteX8" fmla="*/ 3209521 w 3670300"/>
                  <a:gd name="connsiteY8" fmla="*/ 1155107 h 1267168"/>
                  <a:gd name="connsiteX9" fmla="*/ 3343275 w 3670300"/>
                  <a:gd name="connsiteY9" fmla="*/ 1218165 h 1267168"/>
                  <a:gd name="connsiteX10" fmla="*/ 3508375 w 3670300"/>
                  <a:gd name="connsiteY10" fmla="*/ 1253090 h 1267168"/>
                  <a:gd name="connsiteX11" fmla="*/ 3670300 w 3670300"/>
                  <a:gd name="connsiteY11" fmla="*/ 1259440 h 1267168"/>
                  <a:gd name="connsiteX0" fmla="*/ 0 w 3670300"/>
                  <a:gd name="connsiteY0" fmla="*/ 1266664 h 1271217"/>
                  <a:gd name="connsiteX1" fmla="*/ 225425 w 3670300"/>
                  <a:gd name="connsiteY1" fmla="*/ 1253964 h 1271217"/>
                  <a:gd name="connsiteX2" fmla="*/ 555625 w 3670300"/>
                  <a:gd name="connsiteY2" fmla="*/ 1126964 h 1271217"/>
                  <a:gd name="connsiteX3" fmla="*/ 732504 w 3670300"/>
                  <a:gd name="connsiteY3" fmla="*/ 390630 h 1271217"/>
                  <a:gd name="connsiteX4" fmla="*/ 1037052 w 3670300"/>
                  <a:gd name="connsiteY4" fmla="*/ 1121854 h 1271217"/>
                  <a:gd name="connsiteX5" fmla="*/ 1532524 w 3670300"/>
                  <a:gd name="connsiteY5" fmla="*/ 1218222 h 1271217"/>
                  <a:gd name="connsiteX6" fmla="*/ 1865963 w 3670300"/>
                  <a:gd name="connsiteY6" fmla="*/ 1019941 h 1271217"/>
                  <a:gd name="connsiteX7" fmla="*/ 2622596 w 3670300"/>
                  <a:gd name="connsiteY7" fmla="*/ 472 h 1271217"/>
                  <a:gd name="connsiteX8" fmla="*/ 3209521 w 3670300"/>
                  <a:gd name="connsiteY8" fmla="*/ 1159156 h 1271217"/>
                  <a:gd name="connsiteX9" fmla="*/ 3343275 w 3670300"/>
                  <a:gd name="connsiteY9" fmla="*/ 1222214 h 1271217"/>
                  <a:gd name="connsiteX10" fmla="*/ 3508375 w 3670300"/>
                  <a:gd name="connsiteY10" fmla="*/ 1257139 h 1271217"/>
                  <a:gd name="connsiteX11" fmla="*/ 3670300 w 3670300"/>
                  <a:gd name="connsiteY11" fmla="*/ 1263489 h 1271217"/>
                  <a:gd name="connsiteX0" fmla="*/ 0 w 3670300"/>
                  <a:gd name="connsiteY0" fmla="*/ 934695 h 939248"/>
                  <a:gd name="connsiteX1" fmla="*/ 225425 w 3670300"/>
                  <a:gd name="connsiteY1" fmla="*/ 921995 h 939248"/>
                  <a:gd name="connsiteX2" fmla="*/ 555625 w 3670300"/>
                  <a:gd name="connsiteY2" fmla="*/ 794995 h 939248"/>
                  <a:gd name="connsiteX3" fmla="*/ 732504 w 3670300"/>
                  <a:gd name="connsiteY3" fmla="*/ 58661 h 939248"/>
                  <a:gd name="connsiteX4" fmla="*/ 1037052 w 3670300"/>
                  <a:gd name="connsiteY4" fmla="*/ 789885 h 939248"/>
                  <a:gd name="connsiteX5" fmla="*/ 1532524 w 3670300"/>
                  <a:gd name="connsiteY5" fmla="*/ 886253 h 939248"/>
                  <a:gd name="connsiteX6" fmla="*/ 1865963 w 3670300"/>
                  <a:gd name="connsiteY6" fmla="*/ 687972 h 939248"/>
                  <a:gd name="connsiteX7" fmla="*/ 2522487 w 3670300"/>
                  <a:gd name="connsiteY7" fmla="*/ 698 h 939248"/>
                  <a:gd name="connsiteX8" fmla="*/ 3209521 w 3670300"/>
                  <a:gd name="connsiteY8" fmla="*/ 827187 h 939248"/>
                  <a:gd name="connsiteX9" fmla="*/ 3343275 w 3670300"/>
                  <a:gd name="connsiteY9" fmla="*/ 890245 h 939248"/>
                  <a:gd name="connsiteX10" fmla="*/ 3508375 w 3670300"/>
                  <a:gd name="connsiteY10" fmla="*/ 925170 h 939248"/>
                  <a:gd name="connsiteX11" fmla="*/ 3670300 w 3670300"/>
                  <a:gd name="connsiteY11" fmla="*/ 931520 h 939248"/>
                  <a:gd name="connsiteX0" fmla="*/ 0 w 3670300"/>
                  <a:gd name="connsiteY0" fmla="*/ 934695 h 939248"/>
                  <a:gd name="connsiteX1" fmla="*/ 225425 w 3670300"/>
                  <a:gd name="connsiteY1" fmla="*/ 921995 h 939248"/>
                  <a:gd name="connsiteX2" fmla="*/ 555625 w 3670300"/>
                  <a:gd name="connsiteY2" fmla="*/ 794995 h 939248"/>
                  <a:gd name="connsiteX3" fmla="*/ 732504 w 3670300"/>
                  <a:gd name="connsiteY3" fmla="*/ 58661 h 939248"/>
                  <a:gd name="connsiteX4" fmla="*/ 1181654 w 3670300"/>
                  <a:gd name="connsiteY4" fmla="*/ 777731 h 939248"/>
                  <a:gd name="connsiteX5" fmla="*/ 1532524 w 3670300"/>
                  <a:gd name="connsiteY5" fmla="*/ 886253 h 939248"/>
                  <a:gd name="connsiteX6" fmla="*/ 1865963 w 3670300"/>
                  <a:gd name="connsiteY6" fmla="*/ 687972 h 939248"/>
                  <a:gd name="connsiteX7" fmla="*/ 2522487 w 3670300"/>
                  <a:gd name="connsiteY7" fmla="*/ 698 h 939248"/>
                  <a:gd name="connsiteX8" fmla="*/ 3209521 w 3670300"/>
                  <a:gd name="connsiteY8" fmla="*/ 827187 h 939248"/>
                  <a:gd name="connsiteX9" fmla="*/ 3343275 w 3670300"/>
                  <a:gd name="connsiteY9" fmla="*/ 890245 h 939248"/>
                  <a:gd name="connsiteX10" fmla="*/ 3508375 w 3670300"/>
                  <a:gd name="connsiteY10" fmla="*/ 925170 h 939248"/>
                  <a:gd name="connsiteX11" fmla="*/ 3670300 w 3670300"/>
                  <a:gd name="connsiteY11" fmla="*/ 931520 h 939248"/>
                  <a:gd name="connsiteX0" fmla="*/ 0 w 3670300"/>
                  <a:gd name="connsiteY0" fmla="*/ 934695 h 939248"/>
                  <a:gd name="connsiteX1" fmla="*/ 225425 w 3670300"/>
                  <a:gd name="connsiteY1" fmla="*/ 921995 h 939248"/>
                  <a:gd name="connsiteX2" fmla="*/ 555625 w 3670300"/>
                  <a:gd name="connsiteY2" fmla="*/ 794995 h 939248"/>
                  <a:gd name="connsiteX3" fmla="*/ 732504 w 3670300"/>
                  <a:gd name="connsiteY3" fmla="*/ 58661 h 939248"/>
                  <a:gd name="connsiteX4" fmla="*/ 1181654 w 3670300"/>
                  <a:gd name="connsiteY4" fmla="*/ 777731 h 939248"/>
                  <a:gd name="connsiteX5" fmla="*/ 1532524 w 3670300"/>
                  <a:gd name="connsiteY5" fmla="*/ 886253 h 939248"/>
                  <a:gd name="connsiteX6" fmla="*/ 1865963 w 3670300"/>
                  <a:gd name="connsiteY6" fmla="*/ 687972 h 939248"/>
                  <a:gd name="connsiteX7" fmla="*/ 2522487 w 3670300"/>
                  <a:gd name="connsiteY7" fmla="*/ 698 h 939248"/>
                  <a:gd name="connsiteX8" fmla="*/ 3209521 w 3670300"/>
                  <a:gd name="connsiteY8" fmla="*/ 827187 h 939248"/>
                  <a:gd name="connsiteX9" fmla="*/ 3508375 w 3670300"/>
                  <a:gd name="connsiteY9" fmla="*/ 925170 h 939248"/>
                  <a:gd name="connsiteX10" fmla="*/ 3670300 w 3670300"/>
                  <a:gd name="connsiteY10" fmla="*/ 931520 h 939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70300" h="939248">
                    <a:moveTo>
                      <a:pt x="0" y="934695"/>
                    </a:moveTo>
                    <a:cubicBezTo>
                      <a:pt x="66410" y="939986"/>
                      <a:pt x="132821" y="945278"/>
                      <a:pt x="225425" y="921995"/>
                    </a:cubicBezTo>
                    <a:cubicBezTo>
                      <a:pt x="318029" y="898712"/>
                      <a:pt x="471112" y="938884"/>
                      <a:pt x="555625" y="794995"/>
                    </a:cubicBezTo>
                    <a:cubicBezTo>
                      <a:pt x="640138" y="651106"/>
                      <a:pt x="628166" y="61538"/>
                      <a:pt x="732504" y="58661"/>
                    </a:cubicBezTo>
                    <a:cubicBezTo>
                      <a:pt x="836842" y="55784"/>
                      <a:pt x="1048317" y="639799"/>
                      <a:pt x="1181654" y="777731"/>
                    </a:cubicBezTo>
                    <a:cubicBezTo>
                      <a:pt x="1314991" y="915663"/>
                      <a:pt x="1418473" y="901213"/>
                      <a:pt x="1532524" y="886253"/>
                    </a:cubicBezTo>
                    <a:cubicBezTo>
                      <a:pt x="1646576" y="871293"/>
                      <a:pt x="1700969" y="835564"/>
                      <a:pt x="1865963" y="687972"/>
                    </a:cubicBezTo>
                    <a:cubicBezTo>
                      <a:pt x="2030957" y="540380"/>
                      <a:pt x="2298561" y="-22505"/>
                      <a:pt x="2522487" y="698"/>
                    </a:cubicBezTo>
                    <a:cubicBezTo>
                      <a:pt x="2746413" y="23901"/>
                      <a:pt x="3045206" y="673108"/>
                      <a:pt x="3209521" y="827187"/>
                    </a:cubicBezTo>
                    <a:cubicBezTo>
                      <a:pt x="3373836" y="981266"/>
                      <a:pt x="3431579" y="907781"/>
                      <a:pt x="3508375" y="925170"/>
                    </a:cubicBezTo>
                    <a:cubicBezTo>
                      <a:pt x="3562879" y="932049"/>
                      <a:pt x="3616589" y="931784"/>
                      <a:pt x="3670300" y="931520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6" name="Gerade Verbindung mit Pfeil 29">
                <a:extLst>
                  <a:ext uri="{FF2B5EF4-FFF2-40B4-BE49-F238E27FC236}">
                    <a16:creationId xmlns:a16="http://schemas.microsoft.com/office/drawing/2014/main" id="{7FB12886-C0BE-4B41-2886-6A63A638A2FF}"/>
                  </a:ext>
                </a:extLst>
              </p:cNvPr>
              <p:cNvCxnSpPr/>
              <p:nvPr/>
            </p:nvCxnSpPr>
            <p:spPr>
              <a:xfrm rot="5400000">
                <a:off x="6236959" y="4279018"/>
                <a:ext cx="0" cy="2074867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hteck 30">
                    <a:extLst>
                      <a:ext uri="{FF2B5EF4-FFF2-40B4-BE49-F238E27FC236}">
                        <a16:creationId xmlns:a16="http://schemas.microsoft.com/office/drawing/2014/main" id="{17B8B1ED-28CD-399C-385D-A911D93188C2}"/>
                      </a:ext>
                    </a:extLst>
                  </p:cNvPr>
                  <p:cNvSpPr/>
                  <p:nvPr/>
                </p:nvSpPr>
                <p:spPr>
                  <a:xfrm>
                    <a:off x="7014189" y="5299989"/>
                    <a:ext cx="37414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en-US"/>
                  </a:p>
                </p:txBody>
              </p:sp>
            </mc:Choice>
            <mc:Fallback xmlns="">
              <p:sp>
                <p:nvSpPr>
                  <p:cNvPr id="37" name="Rechteck 30">
                    <a:extLst>
                      <a:ext uri="{FF2B5EF4-FFF2-40B4-BE49-F238E27FC236}">
                        <a16:creationId xmlns:a16="http://schemas.microsoft.com/office/drawing/2014/main" id="{B12D01F7-1740-20D2-54A8-086F43BACC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4189" y="5299989"/>
                    <a:ext cx="374141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hteck 32">
                    <a:extLst>
                      <a:ext uri="{FF2B5EF4-FFF2-40B4-BE49-F238E27FC236}">
                        <a16:creationId xmlns:a16="http://schemas.microsoft.com/office/drawing/2014/main" id="{2514CA45-FB6C-0D5D-35E9-604D0FF39068}"/>
                      </a:ext>
                    </a:extLst>
                  </p:cNvPr>
                  <p:cNvSpPr/>
                  <p:nvPr/>
                </p:nvSpPr>
                <p:spPr>
                  <a:xfrm>
                    <a:off x="5091084" y="4799546"/>
                    <a:ext cx="580031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hteck 32">
                    <a:extLst>
                      <a:ext uri="{FF2B5EF4-FFF2-40B4-BE49-F238E27FC236}">
                        <a16:creationId xmlns:a16="http://schemas.microsoft.com/office/drawing/2014/main" id="{19D18074-8DFB-C105-B108-E48CCF1376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91084" y="4799546"/>
                    <a:ext cx="58003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Textfeld 36">
                <a:extLst>
                  <a:ext uri="{FF2B5EF4-FFF2-40B4-BE49-F238E27FC236}">
                    <a16:creationId xmlns:a16="http://schemas.microsoft.com/office/drawing/2014/main" id="{7D7E92C1-7C80-2124-1621-F1381F5AF483}"/>
                  </a:ext>
                </a:extLst>
              </p:cNvPr>
              <p:cNvSpPr txBox="1"/>
              <p:nvPr/>
            </p:nvSpPr>
            <p:spPr bwMode="auto">
              <a:xfrm>
                <a:off x="5684949" y="4274621"/>
                <a:ext cx="992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rgbClr val="FF0000"/>
                    </a:solidFill>
                  </a:rPr>
                  <a:t>bimodal</a:t>
                </a:r>
              </a:p>
            </p:txBody>
          </p:sp>
          <p:cxnSp>
            <p:nvCxnSpPr>
              <p:cNvPr id="40" name="Gerade Verbindung mit Pfeil 5">
                <a:extLst>
                  <a:ext uri="{FF2B5EF4-FFF2-40B4-BE49-F238E27FC236}">
                    <a16:creationId xmlns:a16="http://schemas.microsoft.com/office/drawing/2014/main" id="{24CB61F4-2FB1-C8F4-5517-9BB3DE977B31}"/>
                  </a:ext>
                </a:extLst>
              </p:cNvPr>
              <p:cNvCxnSpPr/>
              <p:nvPr/>
            </p:nvCxnSpPr>
            <p:spPr>
              <a:xfrm flipH="1">
                <a:off x="5721461" y="4643953"/>
                <a:ext cx="459778" cy="23437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17">
                <a:extLst>
                  <a:ext uri="{FF2B5EF4-FFF2-40B4-BE49-F238E27FC236}">
                    <a16:creationId xmlns:a16="http://schemas.microsoft.com/office/drawing/2014/main" id="{ECD0CCF8-805E-41CE-2DBC-AF7BF76465AF}"/>
                  </a:ext>
                </a:extLst>
              </p:cNvPr>
              <p:cNvCxnSpPr/>
              <p:nvPr/>
            </p:nvCxnSpPr>
            <p:spPr>
              <a:xfrm>
                <a:off x="6181239" y="4643953"/>
                <a:ext cx="385201" cy="20912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feld 45">
                    <a:extLst>
                      <a:ext uri="{FF2B5EF4-FFF2-40B4-BE49-F238E27FC236}">
                        <a16:creationId xmlns:a16="http://schemas.microsoft.com/office/drawing/2014/main" id="{0216D7B1-2BC6-47F9-8224-A6EA3E098912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903389" y="5281703"/>
                    <a:ext cx="665247" cy="2848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200">
                        <a:solidFill>
                          <a:srgbClr val="FF0000"/>
                        </a:solidFill>
                      </a:rPr>
                      <a:t>mean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a14:m>
                    <a:endParaRPr lang="en-US" sz="120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feld 45">
                    <a:extLst>
                      <a:ext uri="{FF2B5EF4-FFF2-40B4-BE49-F238E27FC236}">
                        <a16:creationId xmlns:a16="http://schemas.microsoft.com/office/drawing/2014/main" id="{941CF53F-A33A-6BD4-F990-D597D9BC39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903389" y="5281703"/>
                    <a:ext cx="665247" cy="28482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3636" b="-170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Ellipse 46">
                <a:extLst>
                  <a:ext uri="{FF2B5EF4-FFF2-40B4-BE49-F238E27FC236}">
                    <a16:creationId xmlns:a16="http://schemas.microsoft.com/office/drawing/2014/main" id="{921BB576-EAA7-2418-4AE1-37DFBC31042D}"/>
                  </a:ext>
                </a:extLst>
              </p:cNvPr>
              <p:cNvSpPr/>
              <p:nvPr/>
            </p:nvSpPr>
            <p:spPr bwMode="auto">
              <a:xfrm>
                <a:off x="6196478" y="5267165"/>
                <a:ext cx="79158" cy="8075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uppieren 49">
              <a:extLst>
                <a:ext uri="{FF2B5EF4-FFF2-40B4-BE49-F238E27FC236}">
                  <a16:creationId xmlns:a16="http://schemas.microsoft.com/office/drawing/2014/main" id="{5BBCE9C6-CD8E-49C0-E7FD-75A28DD418BA}"/>
                </a:ext>
              </a:extLst>
            </p:cNvPr>
            <p:cNvGrpSpPr/>
            <p:nvPr/>
          </p:nvGrpSpPr>
          <p:grpSpPr>
            <a:xfrm>
              <a:off x="5145304" y="2175501"/>
              <a:ext cx="2186852" cy="1845557"/>
              <a:chOff x="5145304" y="2175501"/>
              <a:chExt cx="2186852" cy="1845557"/>
            </a:xfrm>
          </p:grpSpPr>
          <p:sp>
            <p:nvSpPr>
              <p:cNvPr id="27" name="Freihandform: Form 70">
                <a:extLst>
                  <a:ext uri="{FF2B5EF4-FFF2-40B4-BE49-F238E27FC236}">
                    <a16:creationId xmlns:a16="http://schemas.microsoft.com/office/drawing/2014/main" id="{5D67E4AC-ED74-F361-2840-5F6BCAD9C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0943" y="2812147"/>
                <a:ext cx="441699" cy="853317"/>
              </a:xfrm>
              <a:custGeom>
                <a:avLst/>
                <a:gdLst>
                  <a:gd name="connsiteX0" fmla="*/ 0 w 3670300"/>
                  <a:gd name="connsiteY0" fmla="*/ 963831 h 968384"/>
                  <a:gd name="connsiteX1" fmla="*/ 225425 w 3670300"/>
                  <a:gd name="connsiteY1" fmla="*/ 951131 h 968384"/>
                  <a:gd name="connsiteX2" fmla="*/ 555625 w 3670300"/>
                  <a:gd name="connsiteY2" fmla="*/ 824131 h 968384"/>
                  <a:gd name="connsiteX3" fmla="*/ 904875 w 3670300"/>
                  <a:gd name="connsiteY3" fmla="*/ 570131 h 968384"/>
                  <a:gd name="connsiteX4" fmla="*/ 1155700 w 3670300"/>
                  <a:gd name="connsiteY4" fmla="*/ 328831 h 968384"/>
                  <a:gd name="connsiteX5" fmla="*/ 1473200 w 3670300"/>
                  <a:gd name="connsiteY5" fmla="*/ 97056 h 968384"/>
                  <a:gd name="connsiteX6" fmla="*/ 1739900 w 3670300"/>
                  <a:gd name="connsiteY6" fmla="*/ 8156 h 968384"/>
                  <a:gd name="connsiteX7" fmla="*/ 2025650 w 3670300"/>
                  <a:gd name="connsiteY7" fmla="*/ 17681 h 968384"/>
                  <a:gd name="connsiteX8" fmla="*/ 2298700 w 3670300"/>
                  <a:gd name="connsiteY8" fmla="*/ 128806 h 968384"/>
                  <a:gd name="connsiteX9" fmla="*/ 2549525 w 3670300"/>
                  <a:gd name="connsiteY9" fmla="*/ 338356 h 968384"/>
                  <a:gd name="connsiteX10" fmla="*/ 2787650 w 3670300"/>
                  <a:gd name="connsiteY10" fmla="*/ 566956 h 968384"/>
                  <a:gd name="connsiteX11" fmla="*/ 3079750 w 3670300"/>
                  <a:gd name="connsiteY11" fmla="*/ 795556 h 968384"/>
                  <a:gd name="connsiteX12" fmla="*/ 3343275 w 3670300"/>
                  <a:gd name="connsiteY12" fmla="*/ 919381 h 968384"/>
                  <a:gd name="connsiteX13" fmla="*/ 3508375 w 3670300"/>
                  <a:gd name="connsiteY13" fmla="*/ 954306 h 968384"/>
                  <a:gd name="connsiteX14" fmla="*/ 3670300 w 3670300"/>
                  <a:gd name="connsiteY14" fmla="*/ 960656 h 968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70300" h="968384">
                    <a:moveTo>
                      <a:pt x="0" y="963831"/>
                    </a:moveTo>
                    <a:cubicBezTo>
                      <a:pt x="66410" y="969122"/>
                      <a:pt x="132821" y="974414"/>
                      <a:pt x="225425" y="951131"/>
                    </a:cubicBezTo>
                    <a:cubicBezTo>
                      <a:pt x="318029" y="927848"/>
                      <a:pt x="442383" y="887631"/>
                      <a:pt x="555625" y="824131"/>
                    </a:cubicBezTo>
                    <a:cubicBezTo>
                      <a:pt x="668867" y="760631"/>
                      <a:pt x="804863" y="652681"/>
                      <a:pt x="904875" y="570131"/>
                    </a:cubicBezTo>
                    <a:cubicBezTo>
                      <a:pt x="1004888" y="487581"/>
                      <a:pt x="1060979" y="407677"/>
                      <a:pt x="1155700" y="328831"/>
                    </a:cubicBezTo>
                    <a:cubicBezTo>
                      <a:pt x="1250421" y="249985"/>
                      <a:pt x="1375833" y="150502"/>
                      <a:pt x="1473200" y="97056"/>
                    </a:cubicBezTo>
                    <a:cubicBezTo>
                      <a:pt x="1570567" y="43610"/>
                      <a:pt x="1647825" y="21385"/>
                      <a:pt x="1739900" y="8156"/>
                    </a:cubicBezTo>
                    <a:cubicBezTo>
                      <a:pt x="1831975" y="-5073"/>
                      <a:pt x="1932517" y="-2427"/>
                      <a:pt x="2025650" y="17681"/>
                    </a:cubicBezTo>
                    <a:cubicBezTo>
                      <a:pt x="2118783" y="37789"/>
                      <a:pt x="2211388" y="75360"/>
                      <a:pt x="2298700" y="128806"/>
                    </a:cubicBezTo>
                    <a:cubicBezTo>
                      <a:pt x="2386013" y="182252"/>
                      <a:pt x="2468033" y="265331"/>
                      <a:pt x="2549525" y="338356"/>
                    </a:cubicBezTo>
                    <a:cubicBezTo>
                      <a:pt x="2631017" y="411381"/>
                      <a:pt x="2699279" y="490756"/>
                      <a:pt x="2787650" y="566956"/>
                    </a:cubicBezTo>
                    <a:cubicBezTo>
                      <a:pt x="2876021" y="643156"/>
                      <a:pt x="2987146" y="736819"/>
                      <a:pt x="3079750" y="795556"/>
                    </a:cubicBezTo>
                    <a:cubicBezTo>
                      <a:pt x="3172354" y="854293"/>
                      <a:pt x="3271838" y="892923"/>
                      <a:pt x="3343275" y="919381"/>
                    </a:cubicBezTo>
                    <a:cubicBezTo>
                      <a:pt x="3414712" y="945839"/>
                      <a:pt x="3453871" y="947427"/>
                      <a:pt x="3508375" y="954306"/>
                    </a:cubicBezTo>
                    <a:cubicBezTo>
                      <a:pt x="3562879" y="961185"/>
                      <a:pt x="3616589" y="960920"/>
                      <a:pt x="3670300" y="960656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27D90F19-0782-F813-180D-585199DC34B7}"/>
                  </a:ext>
                </a:extLst>
              </p:cNvPr>
              <p:cNvCxnSpPr/>
              <p:nvPr/>
            </p:nvCxnSpPr>
            <p:spPr>
              <a:xfrm rot="5400000">
                <a:off x="6182738" y="2635655"/>
                <a:ext cx="0" cy="2074867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hteck 28">
                    <a:extLst>
                      <a:ext uri="{FF2B5EF4-FFF2-40B4-BE49-F238E27FC236}">
                        <a16:creationId xmlns:a16="http://schemas.microsoft.com/office/drawing/2014/main" id="{DB0450A5-ADF4-9872-8F6D-E77375E5C2A0}"/>
                      </a:ext>
                    </a:extLst>
                  </p:cNvPr>
                  <p:cNvSpPr/>
                  <p:nvPr/>
                </p:nvSpPr>
                <p:spPr>
                  <a:xfrm>
                    <a:off x="6958015" y="3651726"/>
                    <a:ext cx="37414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de-DE"/>
                  </a:p>
                </p:txBody>
              </p:sp>
            </mc:Choice>
            <mc:Fallback xmlns="">
              <p:sp>
                <p:nvSpPr>
                  <p:cNvPr id="29" name="Rechteck 28">
                    <a:extLst>
                      <a:ext uri="{FF2B5EF4-FFF2-40B4-BE49-F238E27FC236}">
                        <a16:creationId xmlns:a16="http://schemas.microsoft.com/office/drawing/2014/main" id="{EC8614B8-1DAC-D4B7-A860-36A18ABBAC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8015" y="3651726"/>
                    <a:ext cx="37414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hteck 31">
                    <a:extLst>
                      <a:ext uri="{FF2B5EF4-FFF2-40B4-BE49-F238E27FC236}">
                        <a16:creationId xmlns:a16="http://schemas.microsoft.com/office/drawing/2014/main" id="{35B96D63-8592-4197-0D6D-6AACB156D8A9}"/>
                      </a:ext>
                    </a:extLst>
                  </p:cNvPr>
                  <p:cNvSpPr/>
                  <p:nvPr/>
                </p:nvSpPr>
                <p:spPr>
                  <a:xfrm>
                    <a:off x="5609326" y="2754741"/>
                    <a:ext cx="57156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sz="14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Rechteck 31">
                    <a:extLst>
                      <a:ext uri="{FF2B5EF4-FFF2-40B4-BE49-F238E27FC236}">
                        <a16:creationId xmlns:a16="http://schemas.microsoft.com/office/drawing/2014/main" id="{F702FBF4-5340-3941-8054-487F50EAB9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9326" y="2754741"/>
                    <a:ext cx="571567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Textfeld 35">
                <a:extLst>
                  <a:ext uri="{FF2B5EF4-FFF2-40B4-BE49-F238E27FC236}">
                    <a16:creationId xmlns:a16="http://schemas.microsoft.com/office/drawing/2014/main" id="{1FCBA69F-7580-2A94-9E14-97B867F6AEFE}"/>
                  </a:ext>
                </a:extLst>
              </p:cNvPr>
              <p:cNvSpPr txBox="1"/>
              <p:nvPr/>
            </p:nvSpPr>
            <p:spPr bwMode="auto">
              <a:xfrm>
                <a:off x="5510203" y="2175501"/>
                <a:ext cx="15183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>
                    <a:solidFill>
                      <a:srgbClr val="002060"/>
                    </a:solidFill>
                  </a:rPr>
                  <a:t>single mode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feld 43">
                    <a:extLst>
                      <a:ext uri="{FF2B5EF4-FFF2-40B4-BE49-F238E27FC236}">
                        <a16:creationId xmlns:a16="http://schemas.microsoft.com/office/drawing/2014/main" id="{F5D3769A-2D37-1618-A930-75580C93E27C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5849168" y="3647250"/>
                    <a:ext cx="665247" cy="2848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200">
                        <a:solidFill>
                          <a:schemeClr val="accent1"/>
                        </a:solidFill>
                      </a:rPr>
                      <a:t>mean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12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2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a14:m>
                    <a:endParaRPr lang="en-US" sz="120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feld 43">
                    <a:extLst>
                      <a:ext uri="{FF2B5EF4-FFF2-40B4-BE49-F238E27FC236}">
                        <a16:creationId xmlns:a16="http://schemas.microsoft.com/office/drawing/2014/main" id="{FA168AFA-3802-B796-2340-09CD40C813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49168" y="3647250"/>
                    <a:ext cx="665247" cy="28482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17" r="-13761" b="-170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Ellipse 44">
                <a:extLst>
                  <a:ext uri="{FF2B5EF4-FFF2-40B4-BE49-F238E27FC236}">
                    <a16:creationId xmlns:a16="http://schemas.microsoft.com/office/drawing/2014/main" id="{C990A9B0-5AB8-5CD9-A261-4180DE579461}"/>
                  </a:ext>
                </a:extLst>
              </p:cNvPr>
              <p:cNvSpPr/>
              <p:nvPr/>
            </p:nvSpPr>
            <p:spPr bwMode="auto">
              <a:xfrm>
                <a:off x="6142257" y="3632712"/>
                <a:ext cx="79158" cy="807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4" name="Gerade Verbindung mit Pfeil 41">
                <a:extLst>
                  <a:ext uri="{FF2B5EF4-FFF2-40B4-BE49-F238E27FC236}">
                    <a16:creationId xmlns:a16="http://schemas.microsoft.com/office/drawing/2014/main" id="{157D111F-05BC-4632-F0D5-2C522EA1554D}"/>
                  </a:ext>
                </a:extLst>
              </p:cNvPr>
              <p:cNvCxnSpPr/>
              <p:nvPr/>
            </p:nvCxnSpPr>
            <p:spPr>
              <a:xfrm flipH="1">
                <a:off x="6219120" y="2519630"/>
                <a:ext cx="100498" cy="2509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uppieren 58">
            <a:extLst>
              <a:ext uri="{FF2B5EF4-FFF2-40B4-BE49-F238E27FC236}">
                <a16:creationId xmlns:a16="http://schemas.microsoft.com/office/drawing/2014/main" id="{56152BC6-2E4A-EDFC-1138-441F6BA3841B}"/>
              </a:ext>
            </a:extLst>
          </p:cNvPr>
          <p:cNvGrpSpPr/>
          <p:nvPr/>
        </p:nvGrpSpPr>
        <p:grpSpPr>
          <a:xfrm>
            <a:off x="8636446" y="1411379"/>
            <a:ext cx="3066865" cy="4301396"/>
            <a:chOff x="8636446" y="1411379"/>
            <a:chExt cx="3066865" cy="4301396"/>
          </a:xfrm>
        </p:grpSpPr>
        <p:sp>
          <p:nvSpPr>
            <p:cNvPr id="45" name="Textfeld 53">
              <a:extLst>
                <a:ext uri="{FF2B5EF4-FFF2-40B4-BE49-F238E27FC236}">
                  <a16:creationId xmlns:a16="http://schemas.microsoft.com/office/drawing/2014/main" id="{5A93C1CF-8590-B70F-30FB-AE87380263B8}"/>
                </a:ext>
              </a:extLst>
            </p:cNvPr>
            <p:cNvSpPr txBox="1"/>
            <p:nvPr/>
          </p:nvSpPr>
          <p:spPr bwMode="auto">
            <a:xfrm>
              <a:off x="8636446" y="1411379"/>
              <a:ext cx="30668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Interactions</a:t>
              </a:r>
            </a:p>
            <a:p>
              <a:pPr algn="ctr"/>
              <a:r>
                <a:rPr lang="en-US" sz="1400" i="1"/>
                <a:t>Is there a correlation of parameters?</a:t>
              </a:r>
            </a:p>
          </p:txBody>
        </p:sp>
        <p:grpSp>
          <p:nvGrpSpPr>
            <p:cNvPr id="46" name="Gruppieren 56">
              <a:extLst>
                <a:ext uri="{FF2B5EF4-FFF2-40B4-BE49-F238E27FC236}">
                  <a16:creationId xmlns:a16="http://schemas.microsoft.com/office/drawing/2014/main" id="{D6AA41C8-E4D0-E5F4-5008-90A53535C084}"/>
                </a:ext>
              </a:extLst>
            </p:cNvPr>
            <p:cNvGrpSpPr/>
            <p:nvPr/>
          </p:nvGrpSpPr>
          <p:grpSpPr>
            <a:xfrm>
              <a:off x="8895307" y="3031435"/>
              <a:ext cx="2648509" cy="2681340"/>
              <a:chOff x="8895307" y="3031435"/>
              <a:chExt cx="2648509" cy="2681340"/>
            </a:xfrm>
          </p:grpSpPr>
          <p:grpSp>
            <p:nvGrpSpPr>
              <p:cNvPr id="48" name="Gruppieren 54">
                <a:extLst>
                  <a:ext uri="{FF2B5EF4-FFF2-40B4-BE49-F238E27FC236}">
                    <a16:creationId xmlns:a16="http://schemas.microsoft.com/office/drawing/2014/main" id="{72DBBF26-A106-1617-29BC-C29C62F2352B}"/>
                  </a:ext>
                </a:extLst>
              </p:cNvPr>
              <p:cNvGrpSpPr/>
              <p:nvPr/>
            </p:nvGrpSpPr>
            <p:grpSpPr>
              <a:xfrm>
                <a:off x="8895307" y="3082080"/>
                <a:ext cx="2648509" cy="2630695"/>
                <a:chOff x="8895307" y="3082080"/>
                <a:chExt cx="2648509" cy="2630695"/>
              </a:xfrm>
            </p:grpSpPr>
            <p:cxnSp>
              <p:nvCxnSpPr>
                <p:cNvPr id="50" name="Gerade Verbindung mit Pfeil 37">
                  <a:extLst>
                    <a:ext uri="{FF2B5EF4-FFF2-40B4-BE49-F238E27FC236}">
                      <a16:creationId xmlns:a16="http://schemas.microsoft.com/office/drawing/2014/main" id="{4E80F193-1A8D-CB1F-A4FB-C7014D30AF3C}"/>
                    </a:ext>
                  </a:extLst>
                </p:cNvPr>
                <p:cNvCxnSpPr/>
                <p:nvPr/>
              </p:nvCxnSpPr>
              <p:spPr>
                <a:xfrm rot="5400000">
                  <a:off x="10289249" y="4349954"/>
                  <a:ext cx="0" cy="2074867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Rechteck 38">
                      <a:extLst>
                        <a:ext uri="{FF2B5EF4-FFF2-40B4-BE49-F238E27FC236}">
                          <a16:creationId xmlns:a16="http://schemas.microsoft.com/office/drawing/2014/main" id="{90F056D6-F3EF-621E-4A90-F903186EC4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82536" y="5343443"/>
                      <a:ext cx="461280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1" name="Rechteck 38">
                      <a:extLst>
                        <a:ext uri="{FF2B5EF4-FFF2-40B4-BE49-F238E27FC236}">
                          <a16:creationId xmlns:a16="http://schemas.microsoft.com/office/drawing/2014/main" id="{09DCC7FA-F417-2CAE-898F-D1482CCEA0F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082536" y="5343443"/>
                      <a:ext cx="461280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52" name="Gerade Verbindung mit Pfeil 39">
                  <a:extLst>
                    <a:ext uri="{FF2B5EF4-FFF2-40B4-BE49-F238E27FC236}">
                      <a16:creationId xmlns:a16="http://schemas.microsoft.com/office/drawing/2014/main" id="{48E75C04-FA7B-2496-DB05-7F5AD86600A7}"/>
                    </a:ext>
                  </a:extLst>
                </p:cNvPr>
                <p:cNvCxnSpPr/>
                <p:nvPr/>
              </p:nvCxnSpPr>
              <p:spPr>
                <a:xfrm flipH="1">
                  <a:off x="9251499" y="3182144"/>
                  <a:ext cx="316" cy="2204054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Rechteck 47">
                      <a:extLst>
                        <a:ext uri="{FF2B5EF4-FFF2-40B4-BE49-F238E27FC236}">
                          <a16:creationId xmlns:a16="http://schemas.microsoft.com/office/drawing/2014/main" id="{8F572D5A-5F15-6F82-5DAD-F000F0029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95307" y="3082080"/>
                      <a:ext cx="46660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Rechteck 47">
                      <a:extLst>
                        <a:ext uri="{FF2B5EF4-FFF2-40B4-BE49-F238E27FC236}">
                          <a16:creationId xmlns:a16="http://schemas.microsoft.com/office/drawing/2014/main" id="{507C7DAF-F312-4C1E-5661-B7797FB5557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95307" y="3082080"/>
                      <a:ext cx="466603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hteck 55">
                    <a:extLst>
                      <a:ext uri="{FF2B5EF4-FFF2-40B4-BE49-F238E27FC236}">
                        <a16:creationId xmlns:a16="http://schemas.microsoft.com/office/drawing/2014/main" id="{E6507D13-7947-3A5D-479E-D9D0F9CF12D5}"/>
                      </a:ext>
                    </a:extLst>
                  </p:cNvPr>
                  <p:cNvSpPr/>
                  <p:nvPr/>
                </p:nvSpPr>
                <p:spPr>
                  <a:xfrm>
                    <a:off x="9386334" y="3031435"/>
                    <a:ext cx="1691191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sz="1200">
                        <a:solidFill>
                          <a:schemeClr val="tx1"/>
                        </a:solidFill>
                      </a:rPr>
                      <a:t>Two-dimensional distribution </a:t>
                    </a:r>
                    <a14:m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120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Rechteck 55">
                    <a:extLst>
                      <a:ext uri="{FF2B5EF4-FFF2-40B4-BE49-F238E27FC236}">
                        <a16:creationId xmlns:a16="http://schemas.microsoft.com/office/drawing/2014/main" id="{FC865A99-89D0-86B3-080A-C808157F2A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6334" y="3031435"/>
                    <a:ext cx="1691191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92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feld 57">
                  <a:extLst>
                    <a:ext uri="{FF2B5EF4-FFF2-40B4-BE49-F238E27FC236}">
                      <a16:creationId xmlns:a16="http://schemas.microsoft.com/office/drawing/2014/main" id="{C6D2E1D4-FA1D-DA8A-EA3A-DA07EE222421}"/>
                    </a:ext>
                  </a:extLst>
                </p:cNvPr>
                <p:cNvSpPr txBox="1"/>
                <p:nvPr/>
              </p:nvSpPr>
              <p:spPr bwMode="auto">
                <a:xfrm>
                  <a:off x="8985057" y="2297787"/>
                  <a:ext cx="243137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>
                      <a:solidFill>
                        <a:srgbClr val="002060"/>
                      </a:solidFill>
                    </a:rPr>
                    <a:t>nonlinear interactions between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>
                      <a:solidFill>
                        <a:srgbClr val="00206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" name="Textfeld 57">
                  <a:extLst>
                    <a:ext uri="{FF2B5EF4-FFF2-40B4-BE49-F238E27FC236}">
                      <a16:creationId xmlns:a16="http://schemas.microsoft.com/office/drawing/2014/main" id="{E1F35A3C-D001-2537-68A8-F14A395C4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85057" y="2297787"/>
                  <a:ext cx="2431376" cy="646331"/>
                </a:xfrm>
                <a:prstGeom prst="rect">
                  <a:avLst/>
                </a:prstGeom>
                <a:blipFill>
                  <a:blip r:embed="rId13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4" name="Textfeld 59">
            <a:extLst>
              <a:ext uri="{FF2B5EF4-FFF2-40B4-BE49-F238E27FC236}">
                <a16:creationId xmlns:a16="http://schemas.microsoft.com/office/drawing/2014/main" id="{72262E36-07BB-CD28-85A7-5BA294C81A81}"/>
              </a:ext>
            </a:extLst>
          </p:cNvPr>
          <p:cNvSpPr txBox="1"/>
          <p:nvPr/>
        </p:nvSpPr>
        <p:spPr bwMode="auto">
          <a:xfrm>
            <a:off x="3859504" y="5839798"/>
            <a:ext cx="4701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And many more…</a:t>
            </a:r>
          </a:p>
        </p:txBody>
      </p:sp>
      <p:pic>
        <p:nvPicPr>
          <p:cNvPr id="55" name="Grafik 74">
            <a:extLst>
              <a:ext uri="{FF2B5EF4-FFF2-40B4-BE49-F238E27FC236}">
                <a16:creationId xmlns:a16="http://schemas.microsoft.com/office/drawing/2014/main" id="{6A227534-C648-841C-79AD-86E912CCC4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51499" y="3534159"/>
            <a:ext cx="1857543" cy="185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0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86D46C-9184-6C52-59C6-FDE15411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quantify uncertainties?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1BEB1-ADE9-FC95-4B34-D206E36DF1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A23D7-A1EB-9020-816F-96A2B21CA6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C2354-722F-B8E1-FD45-00A0584AE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D8F2D1DE-A1CA-2833-DDFF-ABBE7039EBC5}"/>
              </a:ext>
            </a:extLst>
          </p:cNvPr>
          <p:cNvSpPr>
            <a:spLocks noGrp="1"/>
          </p:cNvSpPr>
          <p:nvPr/>
        </p:nvSpPr>
        <p:spPr bwMode="auto">
          <a:xfrm>
            <a:off x="-8991" y="1790546"/>
            <a:ext cx="6104991" cy="71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defRPr lang="de-DE"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de-DE"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-"/>
              <a:defRPr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-"/>
              <a:defRPr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-"/>
              <a:defRPr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cs typeface="Calibri" panose="020F0502020204030204" pitchFamily="34" charset="0"/>
              </a:rPr>
              <a:t>Uncertainty Propagation</a:t>
            </a:r>
          </a:p>
          <a:p>
            <a:pPr algn="ctr"/>
            <a:r>
              <a:rPr lang="en-US" sz="2000" b="1" dirty="0">
                <a:cs typeface="Calibri" panose="020F0502020204030204" pitchFamily="34" charset="0"/>
              </a:rPr>
              <a:t>Forward Uncertainty Quantification (UQ)</a:t>
            </a:r>
          </a:p>
          <a:p>
            <a:pPr algn="ctr"/>
            <a:r>
              <a:rPr lang="en-US" sz="1800" dirty="0">
                <a:cs typeface="Calibri" panose="020F0502020204030204" pitchFamily="34" charset="0"/>
              </a:rPr>
              <a:t>Quantification of uncertainties in the output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18A584E3-3178-5B10-91E1-43CD86D274DD}"/>
              </a:ext>
            </a:extLst>
          </p:cNvPr>
          <p:cNvSpPr txBox="1">
            <a:spLocks/>
          </p:cNvSpPr>
          <p:nvPr/>
        </p:nvSpPr>
        <p:spPr bwMode="auto">
          <a:xfrm>
            <a:off x="6096000" y="1790546"/>
            <a:ext cx="6096000" cy="71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kern="0" dirty="0">
                <a:cs typeface="Calibri" panose="020F0502020204030204" pitchFamily="34" charset="0"/>
              </a:rPr>
              <a:t>Inverse Analysis (IA)</a:t>
            </a:r>
          </a:p>
          <a:p>
            <a:pPr algn="ctr"/>
            <a:r>
              <a:rPr lang="en-US" sz="2000" b="1" kern="0" dirty="0">
                <a:cs typeface="Calibri" panose="020F0502020204030204" pitchFamily="34" charset="0"/>
              </a:rPr>
              <a:t>Backward Uncertainty Quantification (UQ)</a:t>
            </a:r>
          </a:p>
          <a:p>
            <a:pPr algn="ctr"/>
            <a:r>
              <a:rPr lang="en-US" sz="1800" kern="0" dirty="0">
                <a:cs typeface="Calibri" panose="020F0502020204030204" pitchFamily="34" charset="0"/>
              </a:rPr>
              <a:t>Quantification of uncertainties in the input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34521563-684A-E8DB-BCA4-CAC73CEFC80C}"/>
              </a:ext>
            </a:extLst>
          </p:cNvPr>
          <p:cNvSpPr txBox="1"/>
          <p:nvPr/>
        </p:nvSpPr>
        <p:spPr>
          <a:xfrm>
            <a:off x="1678105" y="30570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Forward UQ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F3CFF9B-884D-4884-B1CC-668DF836FD6B}"/>
              </a:ext>
            </a:extLst>
          </p:cNvPr>
          <p:cNvSpPr txBox="1"/>
          <p:nvPr/>
        </p:nvSpPr>
        <p:spPr>
          <a:xfrm>
            <a:off x="7783629" y="30570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Backward UQ</a:t>
            </a:r>
          </a:p>
        </p:txBody>
      </p:sp>
      <p:grpSp>
        <p:nvGrpSpPr>
          <p:cNvPr id="13" name="Gruppieren 33">
            <a:extLst>
              <a:ext uri="{FF2B5EF4-FFF2-40B4-BE49-F238E27FC236}">
                <a16:creationId xmlns:a16="http://schemas.microsoft.com/office/drawing/2014/main" id="{EA62A526-C9E8-89EC-354F-9265443D7CBD}"/>
              </a:ext>
            </a:extLst>
          </p:cNvPr>
          <p:cNvGrpSpPr/>
          <p:nvPr/>
        </p:nvGrpSpPr>
        <p:grpSpPr>
          <a:xfrm>
            <a:off x="6483198" y="3430915"/>
            <a:ext cx="5292419" cy="2741483"/>
            <a:chOff x="6483198" y="3430915"/>
            <a:chExt cx="5292419" cy="2741483"/>
          </a:xfrm>
        </p:grpSpPr>
        <p:grpSp>
          <p:nvGrpSpPr>
            <p:cNvPr id="14" name="Gruppieren 29">
              <a:extLst>
                <a:ext uri="{FF2B5EF4-FFF2-40B4-BE49-F238E27FC236}">
                  <a16:creationId xmlns:a16="http://schemas.microsoft.com/office/drawing/2014/main" id="{D2516DD3-3829-D11D-2887-E51A4E86A29E}"/>
                </a:ext>
              </a:extLst>
            </p:cNvPr>
            <p:cNvGrpSpPr/>
            <p:nvPr/>
          </p:nvGrpSpPr>
          <p:grpSpPr>
            <a:xfrm>
              <a:off x="6483198" y="3430915"/>
              <a:ext cx="5292419" cy="2432003"/>
              <a:chOff x="6483198" y="3430915"/>
              <a:chExt cx="5292419" cy="24320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70">
                    <a:extLst>
                      <a:ext uri="{FF2B5EF4-FFF2-40B4-BE49-F238E27FC236}">
                        <a16:creationId xmlns:a16="http://schemas.microsoft.com/office/drawing/2014/main" id="{EB5E6F3B-F81D-FE8A-6385-EAE7F2F328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0231" y="4203138"/>
                    <a:ext cx="85795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sz="140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feld 70">
                    <a:extLst>
                      <a:ext uri="{FF2B5EF4-FFF2-40B4-BE49-F238E27FC236}">
                        <a16:creationId xmlns:a16="http://schemas.microsoft.com/office/drawing/2014/main" id="{9D2E4862-3D51-45AD-DF33-EB8296A73F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0231" y="4203138"/>
                    <a:ext cx="857954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" name="Gruppieren 6">
                <a:extLst>
                  <a:ext uri="{FF2B5EF4-FFF2-40B4-BE49-F238E27FC236}">
                    <a16:creationId xmlns:a16="http://schemas.microsoft.com/office/drawing/2014/main" id="{9FE52F72-6ECC-8D6B-40F6-FE5D4D93BB45}"/>
                  </a:ext>
                </a:extLst>
              </p:cNvPr>
              <p:cNvGrpSpPr/>
              <p:nvPr/>
            </p:nvGrpSpPr>
            <p:grpSpPr>
              <a:xfrm>
                <a:off x="6483198" y="3430915"/>
                <a:ext cx="5292419" cy="2432003"/>
                <a:chOff x="6483198" y="3430915"/>
                <a:chExt cx="5292419" cy="2432003"/>
              </a:xfrm>
            </p:grpSpPr>
            <p:grpSp>
              <p:nvGrpSpPr>
                <p:cNvPr id="18" name="Gruppieren 66">
                  <a:extLst>
                    <a:ext uri="{FF2B5EF4-FFF2-40B4-BE49-F238E27FC236}">
                      <a16:creationId xmlns:a16="http://schemas.microsoft.com/office/drawing/2014/main" id="{07C38205-D009-743F-C12E-040CBA1E29CF}"/>
                    </a:ext>
                  </a:extLst>
                </p:cNvPr>
                <p:cNvGrpSpPr/>
                <p:nvPr/>
              </p:nvGrpSpPr>
              <p:grpSpPr>
                <a:xfrm>
                  <a:off x="6492256" y="3788342"/>
                  <a:ext cx="5283361" cy="2074576"/>
                  <a:chOff x="6492256" y="3788342"/>
                  <a:chExt cx="5283361" cy="2074576"/>
                </a:xfrm>
              </p:grpSpPr>
              <p:grpSp>
                <p:nvGrpSpPr>
                  <p:cNvPr id="20" name="Gruppieren 63">
                    <a:extLst>
                      <a:ext uri="{FF2B5EF4-FFF2-40B4-BE49-F238E27FC236}">
                        <a16:creationId xmlns:a16="http://schemas.microsoft.com/office/drawing/2014/main" id="{5968CE6B-616F-5D9E-E465-A44BC246685F}"/>
                      </a:ext>
                    </a:extLst>
                  </p:cNvPr>
                  <p:cNvGrpSpPr/>
                  <p:nvPr/>
                </p:nvGrpSpPr>
                <p:grpSpPr>
                  <a:xfrm>
                    <a:off x="6492256" y="3788342"/>
                    <a:ext cx="5283361" cy="2074576"/>
                    <a:chOff x="6492256" y="3788342"/>
                    <a:chExt cx="5283361" cy="2074576"/>
                  </a:xfrm>
                </p:grpSpPr>
                <p:grpSp>
                  <p:nvGrpSpPr>
                    <p:cNvPr id="23" name="Gruppieren 26">
                      <a:extLst>
                        <a:ext uri="{FF2B5EF4-FFF2-40B4-BE49-F238E27FC236}">
                          <a16:creationId xmlns:a16="http://schemas.microsoft.com/office/drawing/2014/main" id="{B4ADACBE-3D9E-234A-E936-7AFEDAAA9DF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492256" y="3788342"/>
                      <a:ext cx="5283361" cy="2074576"/>
                      <a:chOff x="6483720" y="3026342"/>
                      <a:chExt cx="4193458" cy="1438343"/>
                    </a:xfrm>
                  </p:grpSpPr>
                  <p:sp>
                    <p:nvSpPr>
                      <p:cNvPr id="27" name="TextBox 10">
                        <a:extLst>
                          <a:ext uri="{FF2B5EF4-FFF2-40B4-BE49-F238E27FC236}">
                            <a16:creationId xmlns:a16="http://schemas.microsoft.com/office/drawing/2014/main" id="{4260CF6F-F88A-6914-A1B8-B4478E46DC6D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9651143" y="3026343"/>
                        <a:ext cx="1026035" cy="1148081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Outputs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28" name="Gruppieren 27">
                        <a:extLst>
                          <a:ext uri="{FF2B5EF4-FFF2-40B4-BE49-F238E27FC236}">
                            <a16:creationId xmlns:a16="http://schemas.microsoft.com/office/drawing/2014/main" id="{C9B1FBA2-66F7-0CEC-6FE4-CED43F57AB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44822" y="3372815"/>
                        <a:ext cx="773938" cy="744933"/>
                        <a:chOff x="9744728" y="3372818"/>
                        <a:chExt cx="768623" cy="747937"/>
                      </a:xfrm>
                    </p:grpSpPr>
                    <p:sp>
                      <p:nvSpPr>
                        <p:cNvPr id="34" name="Freihandform 344">
                          <a:extLst>
                            <a:ext uri="{FF2B5EF4-FFF2-40B4-BE49-F238E27FC236}">
                              <a16:creationId xmlns:a16="http://schemas.microsoft.com/office/drawing/2014/main" id="{8D202688-C72D-926F-5277-F48A10A162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792232" y="3425834"/>
                          <a:ext cx="689610" cy="497205"/>
                        </a:xfrm>
                        <a:custGeom>
                          <a:avLst/>
                          <a:gdLst>
                            <a:gd name="connsiteX0" fmla="*/ 0 w 689610"/>
                            <a:gd name="connsiteY0" fmla="*/ 497205 h 497205"/>
                            <a:gd name="connsiteX1" fmla="*/ 148590 w 689610"/>
                            <a:gd name="connsiteY1" fmla="*/ 388620 h 497205"/>
                            <a:gd name="connsiteX2" fmla="*/ 201930 w 689610"/>
                            <a:gd name="connsiteY2" fmla="*/ 247650 h 497205"/>
                            <a:gd name="connsiteX3" fmla="*/ 333375 w 689610"/>
                            <a:gd name="connsiteY3" fmla="*/ 291465 h 497205"/>
                            <a:gd name="connsiteX4" fmla="*/ 480060 w 689610"/>
                            <a:gd name="connsiteY4" fmla="*/ 236220 h 497205"/>
                            <a:gd name="connsiteX5" fmla="*/ 655320 w 689610"/>
                            <a:gd name="connsiteY5" fmla="*/ 36195 h 497205"/>
                            <a:gd name="connsiteX6" fmla="*/ 689610 w 689610"/>
                            <a:gd name="connsiteY6" fmla="*/ 0 h 49720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689610" h="497205">
                              <a:moveTo>
                                <a:pt x="0" y="497205"/>
                              </a:moveTo>
                              <a:cubicBezTo>
                                <a:pt x="57467" y="463708"/>
                                <a:pt x="114935" y="430212"/>
                                <a:pt x="148590" y="388620"/>
                              </a:cubicBezTo>
                              <a:cubicBezTo>
                                <a:pt x="182245" y="347027"/>
                                <a:pt x="171133" y="263842"/>
                                <a:pt x="201930" y="247650"/>
                              </a:cubicBezTo>
                              <a:cubicBezTo>
                                <a:pt x="232727" y="231458"/>
                                <a:pt x="287020" y="293370"/>
                                <a:pt x="333375" y="291465"/>
                              </a:cubicBezTo>
                              <a:cubicBezTo>
                                <a:pt x="379730" y="289560"/>
                                <a:pt x="426403" y="278765"/>
                                <a:pt x="480060" y="236220"/>
                              </a:cubicBezTo>
                              <a:cubicBezTo>
                                <a:pt x="533717" y="193675"/>
                                <a:pt x="620395" y="75565"/>
                                <a:pt x="655320" y="36195"/>
                              </a:cubicBezTo>
                              <a:cubicBezTo>
                                <a:pt x="690245" y="-3175"/>
                                <a:pt x="677862" y="26670"/>
                                <a:pt x="689610" y="0"/>
                              </a:cubicBezTo>
                            </a:path>
                          </a:pathLst>
                        </a:custGeom>
                        <a:ln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5" name="Group 39">
                          <a:extLst>
                            <a:ext uri="{FF2B5EF4-FFF2-40B4-BE49-F238E27FC236}">
                              <a16:creationId xmlns:a16="http://schemas.microsoft.com/office/drawing/2014/main" id="{309626AD-E1D4-7508-E627-0BE7EF9D888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44728" y="3372818"/>
                          <a:ext cx="768623" cy="747937"/>
                          <a:chOff x="9744735" y="3373170"/>
                          <a:chExt cx="1448668" cy="1768558"/>
                        </a:xfrm>
                      </p:grpSpPr>
                      <p:cxnSp>
                        <p:nvCxnSpPr>
                          <p:cNvPr id="36" name="Straight Arrow Connector 41">
                            <a:extLst>
                              <a:ext uri="{FF2B5EF4-FFF2-40B4-BE49-F238E27FC236}">
                                <a16:creationId xmlns:a16="http://schemas.microsoft.com/office/drawing/2014/main" id="{2978B55C-8CEB-CD9B-ED39-34B9252A6B4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744735" y="4761097"/>
                            <a:ext cx="1448668" cy="227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43">
                            <a:extLst>
                              <a:ext uri="{FF2B5EF4-FFF2-40B4-BE49-F238E27FC236}">
                                <a16:creationId xmlns:a16="http://schemas.microsoft.com/office/drawing/2014/main" id="{B4822C2D-A667-C017-F71D-34EC1E226D8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751537" y="3373170"/>
                            <a:ext cx="6310" cy="138339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8" name="TextBox 23">
                                <a:extLst>
                                  <a:ext uri="{FF2B5EF4-FFF2-40B4-BE49-F238E27FC236}">
                                    <a16:creationId xmlns:a16="http://schemas.microsoft.com/office/drawing/2014/main" id="{45B10FC1-4E9E-86C4-10EB-B3AC7EB7941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 bwMode="auto">
                              <a:xfrm>
                                <a:off x="9744735" y="4787103"/>
                                <a:ext cx="1448668" cy="35462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spAutoFit/>
                              </a:bodyPr>
                              <a:lstStyle>
                                <a:defPPr>
                                  <a:defRPr lang="de-DE"/>
                                </a:defPPr>
                                <a:lvl1pPr marL="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r>
                                  <a:rPr lang="en-US" sz="800"/>
                                  <a:t>Time </a:t>
                                </a:r>
                                <a14:m>
                                  <m:oMath xmlns:m="http://schemas.openxmlformats.org/officeDocument/2006/math">
                                    <m:r>
                                      <a:rPr lang="de-DE" sz="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oMath>
                                </a14:m>
                                <a:endParaRPr lang="en-US" sz="80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9" name="TextBox 23">
                                <a:extLst>
                                  <a:ext uri="{FF2B5EF4-FFF2-40B4-BE49-F238E27FC236}">
                                    <a16:creationId xmlns:a16="http://schemas.microsoft.com/office/drawing/2014/main" id="{F7062CEE-E3FA-FF66-B5DF-879BE6BFBF10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 bwMode="auto">
                              <a:xfrm>
                                <a:off x="9744735" y="4787103"/>
                                <a:ext cx="1448668" cy="354625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b="-8333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39" name="Multiplication Sign 45">
                            <a:extLst>
                              <a:ext uri="{FF2B5EF4-FFF2-40B4-BE49-F238E27FC236}">
                                <a16:creationId xmlns:a16="http://schemas.microsoft.com/office/drawing/2014/main" id="{3A9B3A8A-2340-3ABE-181B-E919656016C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9895945" y="4490077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Multiplication Sign 46">
                            <a:extLst>
                              <a:ext uri="{FF2B5EF4-FFF2-40B4-BE49-F238E27FC236}">
                                <a16:creationId xmlns:a16="http://schemas.microsoft.com/office/drawing/2014/main" id="{2E1FB5BF-DBD5-79A5-6F81-B708E32A6DE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154907" y="4043594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" name="Multiplication Sign 47">
                            <a:extLst>
                              <a:ext uri="{FF2B5EF4-FFF2-40B4-BE49-F238E27FC236}">
                                <a16:creationId xmlns:a16="http://schemas.microsoft.com/office/drawing/2014/main" id="{1348BB22-9BBE-EC5A-6E4D-0954F183115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077516" y="4332319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" name="Multiplication Sign 48">
                            <a:extLst>
                              <a:ext uri="{FF2B5EF4-FFF2-40B4-BE49-F238E27FC236}">
                                <a16:creationId xmlns:a16="http://schemas.microsoft.com/office/drawing/2014/main" id="{8394D67B-830A-38D0-562F-12DF7AFD1B0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253132" y="3945366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3" name="Multiplication Sign 49">
                            <a:extLst>
                              <a:ext uri="{FF2B5EF4-FFF2-40B4-BE49-F238E27FC236}">
                                <a16:creationId xmlns:a16="http://schemas.microsoft.com/office/drawing/2014/main" id="{4B2F40A9-735F-0018-286C-ED453790E49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393030" y="4120983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" name="Multiplication Sign 50">
                            <a:extLst>
                              <a:ext uri="{FF2B5EF4-FFF2-40B4-BE49-F238E27FC236}">
                                <a16:creationId xmlns:a16="http://schemas.microsoft.com/office/drawing/2014/main" id="{7871A5C2-4A44-FB4E-04AF-556CAB26FBE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522407" y="3972155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" name="Multiplication Sign 51">
                            <a:extLst>
                              <a:ext uri="{FF2B5EF4-FFF2-40B4-BE49-F238E27FC236}">
                                <a16:creationId xmlns:a16="http://schemas.microsoft.com/office/drawing/2014/main" id="{F61BAC55-735D-7AD8-F8A2-0E5BA928DF3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622224" y="4061452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" name="Multiplication Sign 52">
                            <a:extLst>
                              <a:ext uri="{FF2B5EF4-FFF2-40B4-BE49-F238E27FC236}">
                                <a16:creationId xmlns:a16="http://schemas.microsoft.com/office/drawing/2014/main" id="{B3606857-E76C-3517-859D-4B3F8DAF611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698024" y="4156700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7" name="Multiplication Sign 53">
                            <a:extLst>
                              <a:ext uri="{FF2B5EF4-FFF2-40B4-BE49-F238E27FC236}">
                                <a16:creationId xmlns:a16="http://schemas.microsoft.com/office/drawing/2014/main" id="{4F9349CC-603A-F8C6-0126-FAFE9FCCDF9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1004609" y="3495902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sp>
                    <p:nvSpPr>
                      <p:cNvPr id="29" name="TextBox 6">
                        <a:extLst>
                          <a:ext uri="{FF2B5EF4-FFF2-40B4-BE49-F238E27FC236}">
                            <a16:creationId xmlns:a16="http://schemas.microsoft.com/office/drawing/2014/main" id="{7DB59A88-273E-1EF2-5E13-6B60885C5955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6483720" y="3026342"/>
                        <a:ext cx="1020804" cy="114808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Inputs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Pfeil nach rechts 333">
                        <a:extLst>
                          <a:ext uri="{FF2B5EF4-FFF2-40B4-BE49-F238E27FC236}">
                            <a16:creationId xmlns:a16="http://schemas.microsoft.com/office/drawing/2014/main" id="{2059A8BC-ABA0-DE7A-5C48-7A3CFA90C5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84177" y="3522953"/>
                        <a:ext cx="400986" cy="154858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Pfeil nach rechts 334">
                        <a:extLst>
                          <a:ext uri="{FF2B5EF4-FFF2-40B4-BE49-F238E27FC236}">
                            <a16:creationId xmlns:a16="http://schemas.microsoft.com/office/drawing/2014/main" id="{09DB0201-E8DF-2C3E-F4D7-B5E616AEE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0503" y="3522953"/>
                        <a:ext cx="400986" cy="154858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" name="TextBox 8">
                        <a:extLst>
                          <a:ext uri="{FF2B5EF4-FFF2-40B4-BE49-F238E27FC236}">
                            <a16:creationId xmlns:a16="http://schemas.microsoft.com/office/drawing/2014/main" id="{D19589DF-DEE2-AA97-D53B-713EE3F01A1E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8063017" y="3026342"/>
                        <a:ext cx="1026036" cy="1148081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Model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180-Grad-Pfeil 336">
                        <a:extLst>
                          <a:ext uri="{FF2B5EF4-FFF2-40B4-BE49-F238E27FC236}">
                            <a16:creationId xmlns:a16="http://schemas.microsoft.com/office/drawing/2014/main" id="{32470189-D4E1-A8D1-905F-50C25EA6178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6896635" y="4238344"/>
                        <a:ext cx="3325821" cy="226341"/>
                      </a:xfrm>
                      <a:prstGeom prst="uturnArrow">
                        <a:avLst>
                          <a:gd name="adj1" fmla="val 25000"/>
                          <a:gd name="adj2" fmla="val 25000"/>
                          <a:gd name="adj3" fmla="val 25000"/>
                          <a:gd name="adj4" fmla="val 43750"/>
                          <a:gd name="adj5" fmla="val 95482"/>
                        </a:avLst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24" name="Picture 19" descr="Chart, surface chart&#10;&#10;Description automatically generated">
                      <a:extLst>
                        <a:ext uri="{FF2B5EF4-FFF2-40B4-BE49-F238E27FC236}">
                          <a16:creationId xmlns:a16="http://schemas.microsoft.com/office/drawing/2014/main" id="{2F0ABE1C-19F1-FE02-9023-A068973947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9603" t="11964" r="13400" b="5610"/>
                    <a:stretch/>
                  </p:blipFill>
                  <p:spPr>
                    <a:xfrm>
                      <a:off x="6728008" y="4220272"/>
                      <a:ext cx="833313" cy="907048"/>
                    </a:xfrm>
                    <a:prstGeom prst="rect">
                      <a:avLst/>
                    </a:prstGeom>
                    <a:noFill/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44">
                          <a:extLst>
                            <a:ext uri="{FF2B5EF4-FFF2-40B4-BE49-F238E27FC236}">
                              <a16:creationId xmlns:a16="http://schemas.microsoft.com/office/drawing/2014/main" id="{36CEF312-7028-247E-7CAC-2568E5532D90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 rot="2731932">
                          <a:off x="6403729" y="4922651"/>
                          <a:ext cx="692142" cy="50127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spAutoFit/>
                        </a:bodyPr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900"/>
                            <a:t>Parameter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400" baseline="-25000"/>
                            <a:t>1</a:t>
                          </a:r>
                          <a:endParaRPr lang="en-US" sz="900" baseline="-25000"/>
                        </a:p>
                      </p:txBody>
                    </p:sp>
                  </mc:Choice>
                  <mc:Fallback xmlns="">
                    <p:sp>
                      <p:nvSpPr>
                        <p:cNvPr id="62" name="TextBox 44">
                          <a:extLst>
                            <a:ext uri="{FF2B5EF4-FFF2-40B4-BE49-F238E27FC236}">
                              <a16:creationId xmlns:a16="http://schemas.microsoft.com/office/drawing/2014/main" id="{F777EB47-C003-0DBE-F5A8-B89A157D9B7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 rot="2731932">
                          <a:off x="6403729" y="4922651"/>
                          <a:ext cx="692142" cy="50127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45">
                          <a:extLst>
                            <a:ext uri="{FF2B5EF4-FFF2-40B4-BE49-F238E27FC236}">
                              <a16:creationId xmlns:a16="http://schemas.microsoft.com/office/drawing/2014/main" id="{FCC87ECE-7872-CF3A-E51C-F30320F3299D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 rot="19945637">
                          <a:off x="7043528" y="4977642"/>
                          <a:ext cx="747992" cy="5012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spAutoFit/>
                        </a:bodyPr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900"/>
                            <a:t>Parameter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400" baseline="-25000"/>
                            <a:t>2</a:t>
                          </a:r>
                          <a:endParaRPr lang="en-US" sz="900" baseline="-25000"/>
                        </a:p>
                      </p:txBody>
                    </p:sp>
                  </mc:Choice>
                  <mc:Fallback xmlns="">
                    <p:sp>
                      <p:nvSpPr>
                        <p:cNvPr id="63" name="TextBox 45">
                          <a:extLst>
                            <a:ext uri="{FF2B5EF4-FFF2-40B4-BE49-F238E27FC236}">
                              <a16:creationId xmlns:a16="http://schemas.microsoft.com/office/drawing/2014/main" id="{16F58350-A215-5651-C918-9FD4414B41B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 rot="19945637">
                          <a:off x="7043528" y="4977642"/>
                          <a:ext cx="747992" cy="501272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pic>
                <p:nvPicPr>
                  <p:cNvPr id="21" name="Picture 11" descr="A picture containing calendar&#10;&#10;Description automatically generated">
                    <a:extLst>
                      <a:ext uri="{FF2B5EF4-FFF2-40B4-BE49-F238E27FC236}">
                        <a16:creationId xmlns:a16="http://schemas.microsoft.com/office/drawing/2014/main" id="{BC1CB287-E20C-A024-621F-EEA7DAC79E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761870" y="4218345"/>
                    <a:ext cx="789976" cy="753169"/>
                  </a:xfrm>
                  <a:prstGeom prst="rect">
                    <a:avLst/>
                  </a:prstGeom>
                  <a:noFill/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TextBox 40">
                        <a:extLst>
                          <a:ext uri="{FF2B5EF4-FFF2-40B4-BE49-F238E27FC236}">
                            <a16:creationId xmlns:a16="http://schemas.microsoft.com/office/drawing/2014/main" id="{EA159EBB-13E8-7FD6-8196-53F982D5483D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400" baseline="-25000"/>
                      </a:p>
                    </p:txBody>
                  </p:sp>
                </mc:Choice>
                <mc:Fallback xmlns="">
                  <p:sp>
                    <p:nvSpPr>
                      <p:cNvPr id="66" name="TextBox 40">
                        <a:extLst>
                          <a:ext uri="{FF2B5EF4-FFF2-40B4-BE49-F238E27FC236}">
                            <a16:creationId xmlns:a16="http://schemas.microsoft.com/office/drawing/2014/main" id="{C840188A-52B6-734E-35FE-ED84E30E408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" name="TextBox 54">
                  <a:extLst>
                    <a:ext uri="{FF2B5EF4-FFF2-40B4-BE49-F238E27FC236}">
                      <a16:creationId xmlns:a16="http://schemas.microsoft.com/office/drawing/2014/main" id="{B8C1FCF2-9CFD-75A5-2E6D-5256EB330CBC}"/>
                    </a:ext>
                  </a:extLst>
                </p:cNvPr>
                <p:cNvSpPr txBox="1"/>
                <p:nvPr/>
              </p:nvSpPr>
              <p:spPr>
                <a:xfrm>
                  <a:off x="6483198" y="3430915"/>
                  <a:ext cx="1313193" cy="33855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>
                      <a:solidFill>
                        <a:srgbClr val="FF0000"/>
                      </a:solidFill>
                    </a:rPr>
                    <a:t>Unknown</a:t>
                  </a:r>
                  <a:endParaRPr lang="en-US" sz="1600"/>
                </a:p>
              </p:txBody>
            </p:sp>
          </p:grpSp>
        </p:grpSp>
        <p:sp>
          <p:nvSpPr>
            <p:cNvPr id="15" name="Textfeld 68">
              <a:extLst>
                <a:ext uri="{FF2B5EF4-FFF2-40B4-BE49-F238E27FC236}">
                  <a16:creationId xmlns:a16="http://schemas.microsoft.com/office/drawing/2014/main" id="{FE67CF74-9413-1EA6-2C07-7DC47998F205}"/>
                </a:ext>
              </a:extLst>
            </p:cNvPr>
            <p:cNvSpPr txBox="1"/>
            <p:nvPr/>
          </p:nvSpPr>
          <p:spPr>
            <a:xfrm>
              <a:off x="8482039" y="5833844"/>
              <a:ext cx="1292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>
                  <a:solidFill>
                    <a:schemeClr val="accent1"/>
                  </a:solidFill>
                </a:rPr>
                <a:t>Update</a:t>
              </a:r>
            </a:p>
          </p:txBody>
        </p:sp>
      </p:grpSp>
      <p:grpSp>
        <p:nvGrpSpPr>
          <p:cNvPr id="48" name="Gruppieren 1">
            <a:extLst>
              <a:ext uri="{FF2B5EF4-FFF2-40B4-BE49-F238E27FC236}">
                <a16:creationId xmlns:a16="http://schemas.microsoft.com/office/drawing/2014/main" id="{161D8571-FA2D-6A1E-475D-1C59986D645E}"/>
              </a:ext>
            </a:extLst>
          </p:cNvPr>
          <p:cNvGrpSpPr/>
          <p:nvPr/>
        </p:nvGrpSpPr>
        <p:grpSpPr>
          <a:xfrm>
            <a:off x="369074" y="3430915"/>
            <a:ext cx="5365424" cy="2091181"/>
            <a:chOff x="369074" y="3430915"/>
            <a:chExt cx="5365424" cy="2091181"/>
          </a:xfrm>
        </p:grpSpPr>
        <p:grpSp>
          <p:nvGrpSpPr>
            <p:cNvPr id="49" name="Gruppieren 7">
              <a:extLst>
                <a:ext uri="{FF2B5EF4-FFF2-40B4-BE49-F238E27FC236}">
                  <a16:creationId xmlns:a16="http://schemas.microsoft.com/office/drawing/2014/main" id="{F7F3617E-7BB1-AD8E-8413-6C738EB316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074" y="3788331"/>
              <a:ext cx="5365424" cy="1733765"/>
              <a:chOff x="361371" y="3026337"/>
              <a:chExt cx="4170201" cy="1194704"/>
            </a:xfrm>
            <a:noFill/>
          </p:grpSpPr>
          <p:grpSp>
            <p:nvGrpSpPr>
              <p:cNvPr id="51" name="Gruppieren 8">
                <a:extLst>
                  <a:ext uri="{FF2B5EF4-FFF2-40B4-BE49-F238E27FC236}">
                    <a16:creationId xmlns:a16="http://schemas.microsoft.com/office/drawing/2014/main" id="{3EC808AB-C205-C8DB-229B-886793486C5D}"/>
                  </a:ext>
                </a:extLst>
              </p:cNvPr>
              <p:cNvGrpSpPr/>
              <p:nvPr/>
            </p:nvGrpSpPr>
            <p:grpSpPr>
              <a:xfrm>
                <a:off x="361371" y="3026337"/>
                <a:ext cx="1019541" cy="1194704"/>
                <a:chOff x="363821" y="3026342"/>
                <a:chExt cx="1112541" cy="1249076"/>
              </a:xfrm>
              <a:grpFill/>
            </p:grpSpPr>
            <p:sp>
              <p:nvSpPr>
                <p:cNvPr id="64" name="TextBox 6">
                  <a:extLst>
                    <a:ext uri="{FF2B5EF4-FFF2-40B4-BE49-F238E27FC236}">
                      <a16:creationId xmlns:a16="http://schemas.microsoft.com/office/drawing/2014/main" id="{3FD90A29-F3B5-B344-068F-B0C290CBB842}"/>
                    </a:ext>
                  </a:extLst>
                </p:cNvPr>
                <p:cNvSpPr txBox="1"/>
                <p:nvPr/>
              </p:nvSpPr>
              <p:spPr bwMode="auto">
                <a:xfrm>
                  <a:off x="370163" y="3026342"/>
                  <a:ext cx="1106199" cy="1200329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Inputs</a:t>
                  </a:r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</p:txBody>
            </p:sp>
            <p:pic>
              <p:nvPicPr>
                <p:cNvPr id="65" name="Picture 19" descr="Chart, surface chart&#10;&#10;Description automatically generated">
                  <a:extLst>
                    <a:ext uri="{FF2B5EF4-FFF2-40B4-BE49-F238E27FC236}">
                      <a16:creationId xmlns:a16="http://schemas.microsoft.com/office/drawing/2014/main" id="{97A11F25-EFF7-1B49-E009-FA614C40DF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9603" t="11964" r="13400" b="5610"/>
                <a:stretch/>
              </p:blipFill>
              <p:spPr>
                <a:xfrm>
                  <a:off x="557912" y="3339501"/>
                  <a:ext cx="706761" cy="653475"/>
                </a:xfrm>
                <a:prstGeom prst="rect">
                  <a:avLst/>
                </a:prstGeom>
                <a:grpFill/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44">
                      <a:extLst>
                        <a:ext uri="{FF2B5EF4-FFF2-40B4-BE49-F238E27FC236}">
                          <a16:creationId xmlns:a16="http://schemas.microsoft.com/office/drawing/2014/main" id="{8F1A69D3-248A-849E-45D4-45565E456358}"/>
                        </a:ext>
                      </a:extLst>
                    </p:cNvPr>
                    <p:cNvSpPr txBox="1"/>
                    <p:nvPr/>
                  </p:nvSpPr>
                  <p:spPr bwMode="auto">
                    <a:xfrm rot="2731932">
                      <a:off x="327071" y="3813520"/>
                      <a:ext cx="498648" cy="425147"/>
                    </a:xfrm>
                    <a:prstGeom prst="rect">
                      <a:avLst/>
                    </a:prstGeom>
                    <a:grp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900"/>
                        <a:t>Parameter </a:t>
                      </a:r>
                      <a14:m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r>
                        <a:rPr lang="en-US" sz="1400" baseline="-25000"/>
                        <a:t>1</a:t>
                      </a:r>
                      <a:endParaRPr lang="en-US" sz="900" baseline="-25000"/>
                    </a:p>
                  </p:txBody>
                </p:sp>
              </mc:Choice>
              <mc:Fallback xmlns="">
                <p:sp>
                  <p:nvSpPr>
                    <p:cNvPr id="25" name="TextBox 44">
                      <a:extLst>
                        <a:ext uri="{FF2B5EF4-FFF2-40B4-BE49-F238E27FC236}">
                          <a16:creationId xmlns:a16="http://schemas.microsoft.com/office/drawing/2014/main" id="{3DB3FF63-D693-8609-43AF-381E0E58070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2731932">
                      <a:off x="327071" y="3813520"/>
                      <a:ext cx="498648" cy="42514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45">
                      <a:extLst>
                        <a:ext uri="{FF2B5EF4-FFF2-40B4-BE49-F238E27FC236}">
                          <a16:creationId xmlns:a16="http://schemas.microsoft.com/office/drawing/2014/main" id="{87291B0F-7453-0BAB-1D87-75C278924611}"/>
                        </a:ext>
                      </a:extLst>
                    </p:cNvPr>
                    <p:cNvSpPr txBox="1"/>
                    <p:nvPr/>
                  </p:nvSpPr>
                  <p:spPr bwMode="auto">
                    <a:xfrm rot="19945637">
                      <a:off x="825515" y="3885142"/>
                      <a:ext cx="634397" cy="361137"/>
                    </a:xfrm>
                    <a:prstGeom prst="rect">
                      <a:avLst/>
                    </a:prstGeom>
                    <a:grp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900"/>
                        <a:t>Parameter </a:t>
                      </a:r>
                      <a14:m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r>
                        <a:rPr lang="en-US" sz="1400" baseline="-25000"/>
                        <a:t>2</a:t>
                      </a:r>
                      <a:endParaRPr lang="en-US" sz="900" baseline="-25000"/>
                    </a:p>
                  </p:txBody>
                </p:sp>
              </mc:Choice>
              <mc:Fallback xmlns="">
                <p:sp>
                  <p:nvSpPr>
                    <p:cNvPr id="26" name="TextBox 45">
                      <a:extLst>
                        <a:ext uri="{FF2B5EF4-FFF2-40B4-BE49-F238E27FC236}">
                          <a16:creationId xmlns:a16="http://schemas.microsoft.com/office/drawing/2014/main" id="{1D3E0C7A-8540-B5F6-BBF8-D21F264F611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19945637">
                      <a:off x="825515" y="3885142"/>
                      <a:ext cx="634397" cy="36113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2" name="Gruppieren 9">
                <a:extLst>
                  <a:ext uri="{FF2B5EF4-FFF2-40B4-BE49-F238E27FC236}">
                    <a16:creationId xmlns:a16="http://schemas.microsoft.com/office/drawing/2014/main" id="{54F58F18-DC65-1A5E-ADAF-D0E30D3960B2}"/>
                  </a:ext>
                </a:extLst>
              </p:cNvPr>
              <p:cNvGrpSpPr/>
              <p:nvPr/>
            </p:nvGrpSpPr>
            <p:grpSpPr>
              <a:xfrm>
                <a:off x="3502198" y="3026342"/>
                <a:ext cx="1029374" cy="1148081"/>
                <a:chOff x="3501247" y="3026342"/>
                <a:chExt cx="1123272" cy="1200329"/>
              </a:xfrm>
              <a:grpFill/>
            </p:grpSpPr>
            <p:sp>
              <p:nvSpPr>
                <p:cNvPr id="59" name="TextBox 10">
                  <a:extLst>
                    <a:ext uri="{FF2B5EF4-FFF2-40B4-BE49-F238E27FC236}">
                      <a16:creationId xmlns:a16="http://schemas.microsoft.com/office/drawing/2014/main" id="{E041A608-979F-AD11-A218-D54013A20327}"/>
                    </a:ext>
                  </a:extLst>
                </p:cNvPr>
                <p:cNvSpPr txBox="1"/>
                <p:nvPr/>
              </p:nvSpPr>
              <p:spPr bwMode="auto">
                <a:xfrm>
                  <a:off x="3512651" y="3026342"/>
                  <a:ext cx="1111868" cy="1200329"/>
                </a:xfrm>
                <a:prstGeom prst="rect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Outputs</a:t>
                  </a:r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40">
                      <a:extLst>
                        <a:ext uri="{FF2B5EF4-FFF2-40B4-BE49-F238E27FC236}">
                          <a16:creationId xmlns:a16="http://schemas.microsoft.com/office/drawing/2014/main" id="{6234CC6B-C0AD-0FE1-8C86-5186CA5C9B0A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3501247" y="3870985"/>
                      <a:ext cx="1111869" cy="221735"/>
                    </a:xfrm>
                    <a:prstGeom prst="rect">
                      <a:avLst/>
                    </a:prstGeom>
                    <a:grp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100"/>
                        <a:t>Output</a:t>
                      </a:r>
                      <a:r>
                        <a:rPr lang="en-US" sz="1400"/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1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oMath>
                      </a14:m>
                      <a:endParaRPr lang="en-US" sz="1400" baseline="-25000"/>
                    </a:p>
                  </p:txBody>
                </p:sp>
              </mc:Choice>
              <mc:Fallback xmlns="">
                <p:sp>
                  <p:nvSpPr>
                    <p:cNvPr id="19" name="TextBox 40">
                      <a:extLst>
                        <a:ext uri="{FF2B5EF4-FFF2-40B4-BE49-F238E27FC236}">
                          <a16:creationId xmlns:a16="http://schemas.microsoft.com/office/drawing/2014/main" id="{F23E9658-F430-E98E-5CF1-D5E7E09BAF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501247" y="3870985"/>
                      <a:ext cx="1111869" cy="22173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1" name="Gruppieren 19">
                  <a:extLst>
                    <a:ext uri="{FF2B5EF4-FFF2-40B4-BE49-F238E27FC236}">
                      <a16:creationId xmlns:a16="http://schemas.microsoft.com/office/drawing/2014/main" id="{853015DF-B07C-B0EB-2A85-098D02C57D84}"/>
                    </a:ext>
                  </a:extLst>
                </p:cNvPr>
                <p:cNvGrpSpPr/>
                <p:nvPr/>
              </p:nvGrpSpPr>
              <p:grpSpPr>
                <a:xfrm>
                  <a:off x="3679252" y="3384572"/>
                  <a:ext cx="747106" cy="490890"/>
                  <a:chOff x="3684357" y="3349524"/>
                  <a:chExt cx="1750383" cy="642766"/>
                </a:xfrm>
                <a:grpFill/>
              </p:grpSpPr>
              <p:cxnSp>
                <p:nvCxnSpPr>
                  <p:cNvPr id="62" name="Straight Arrow Connector 16">
                    <a:extLst>
                      <a:ext uri="{FF2B5EF4-FFF2-40B4-BE49-F238E27FC236}">
                        <a16:creationId xmlns:a16="http://schemas.microsoft.com/office/drawing/2014/main" id="{93F4B5C8-F055-D96E-C128-F74A15F0F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84357" y="3987897"/>
                    <a:ext cx="1750383" cy="4393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Freihandform 292">
                    <a:extLst>
                      <a:ext uri="{FF2B5EF4-FFF2-40B4-BE49-F238E27FC236}">
                        <a16:creationId xmlns:a16="http://schemas.microsoft.com/office/drawing/2014/main" id="{E720EA57-FAE7-1E8D-7019-72992EDEF719}"/>
                      </a:ext>
                    </a:extLst>
                  </p:cNvPr>
                  <p:cNvSpPr/>
                  <p:nvPr/>
                </p:nvSpPr>
                <p:spPr>
                  <a:xfrm>
                    <a:off x="3753873" y="3349524"/>
                    <a:ext cx="1526193" cy="635660"/>
                  </a:xfrm>
                  <a:custGeom>
                    <a:avLst/>
                    <a:gdLst>
                      <a:gd name="connsiteX0" fmla="*/ 0 w 1289370"/>
                      <a:gd name="connsiteY0" fmla="*/ 635660 h 635660"/>
                      <a:gd name="connsiteX1" fmla="*/ 243402 w 1289370"/>
                      <a:gd name="connsiteY1" fmla="*/ 385680 h 635660"/>
                      <a:gd name="connsiteX2" fmla="*/ 309186 w 1289370"/>
                      <a:gd name="connsiteY2" fmla="*/ 115965 h 635660"/>
                      <a:gd name="connsiteX3" fmla="*/ 486803 w 1289370"/>
                      <a:gd name="connsiteY3" fmla="*/ 10711 h 635660"/>
                      <a:gd name="connsiteX4" fmla="*/ 644685 w 1289370"/>
                      <a:gd name="connsiteY4" fmla="*/ 359367 h 635660"/>
                      <a:gd name="connsiteX5" fmla="*/ 815724 w 1289370"/>
                      <a:gd name="connsiteY5" fmla="*/ 484357 h 635660"/>
                      <a:gd name="connsiteX6" fmla="*/ 1289370 w 1289370"/>
                      <a:gd name="connsiteY6" fmla="*/ 629082 h 635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9370" h="635660">
                        <a:moveTo>
                          <a:pt x="0" y="635660"/>
                        </a:moveTo>
                        <a:cubicBezTo>
                          <a:pt x="95935" y="553978"/>
                          <a:pt x="191871" y="472296"/>
                          <a:pt x="243402" y="385680"/>
                        </a:cubicBezTo>
                        <a:cubicBezTo>
                          <a:pt x="294933" y="299064"/>
                          <a:pt x="268619" y="178460"/>
                          <a:pt x="309186" y="115965"/>
                        </a:cubicBezTo>
                        <a:cubicBezTo>
                          <a:pt x="349753" y="53470"/>
                          <a:pt x="430887" y="-29856"/>
                          <a:pt x="486803" y="10711"/>
                        </a:cubicBezTo>
                        <a:cubicBezTo>
                          <a:pt x="542719" y="51278"/>
                          <a:pt x="589865" y="280426"/>
                          <a:pt x="644685" y="359367"/>
                        </a:cubicBezTo>
                        <a:cubicBezTo>
                          <a:pt x="699505" y="438308"/>
                          <a:pt x="708277" y="439405"/>
                          <a:pt x="815724" y="484357"/>
                        </a:cubicBezTo>
                        <a:cubicBezTo>
                          <a:pt x="923171" y="529309"/>
                          <a:pt x="1190694" y="604961"/>
                          <a:pt x="1289370" y="629082"/>
                        </a:cubicBezTo>
                      </a:path>
                    </a:pathLst>
                  </a:cu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3" name="Pfeil nach rechts 282">
                <a:extLst>
                  <a:ext uri="{FF2B5EF4-FFF2-40B4-BE49-F238E27FC236}">
                    <a16:creationId xmlns:a16="http://schemas.microsoft.com/office/drawing/2014/main" id="{E6B9542E-BCEA-A835-2223-2D93BB6C9926}"/>
                  </a:ext>
                </a:extLst>
              </p:cNvPr>
              <p:cNvSpPr/>
              <p:nvPr/>
            </p:nvSpPr>
            <p:spPr>
              <a:xfrm>
                <a:off x="1460012" y="3522953"/>
                <a:ext cx="398207" cy="1548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4" name="Pfeil nach rechts 283">
                <a:extLst>
                  <a:ext uri="{FF2B5EF4-FFF2-40B4-BE49-F238E27FC236}">
                    <a16:creationId xmlns:a16="http://schemas.microsoft.com/office/drawing/2014/main" id="{85F0FE9B-0623-DB54-F505-586EAB3FFBC5}"/>
                  </a:ext>
                </a:extLst>
              </p:cNvPr>
              <p:cNvSpPr/>
              <p:nvPr/>
            </p:nvSpPr>
            <p:spPr>
              <a:xfrm>
                <a:off x="3035343" y="3522953"/>
                <a:ext cx="398207" cy="1548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55" name="Gruppieren 12">
                <a:extLst>
                  <a:ext uri="{FF2B5EF4-FFF2-40B4-BE49-F238E27FC236}">
                    <a16:creationId xmlns:a16="http://schemas.microsoft.com/office/drawing/2014/main" id="{A40B9B83-C9DF-3DF3-18A4-9709A0C9A41F}"/>
                  </a:ext>
                </a:extLst>
              </p:cNvPr>
              <p:cNvGrpSpPr/>
              <p:nvPr/>
            </p:nvGrpSpPr>
            <p:grpSpPr>
              <a:xfrm>
                <a:off x="1912318" y="3026342"/>
                <a:ext cx="1112964" cy="1148081"/>
                <a:chOff x="1912318" y="3026342"/>
                <a:chExt cx="1112964" cy="1148081"/>
              </a:xfrm>
              <a:grpFill/>
            </p:grpSpPr>
            <p:sp>
              <p:nvSpPr>
                <p:cNvPr id="56" name="TextBox 8">
                  <a:extLst>
                    <a:ext uri="{FF2B5EF4-FFF2-40B4-BE49-F238E27FC236}">
                      <a16:creationId xmlns:a16="http://schemas.microsoft.com/office/drawing/2014/main" id="{5A818800-340A-9643-D720-18456E540F75}"/>
                    </a:ext>
                  </a:extLst>
                </p:cNvPr>
                <p:cNvSpPr txBox="1"/>
                <p:nvPr/>
              </p:nvSpPr>
              <p:spPr bwMode="auto">
                <a:xfrm>
                  <a:off x="1935533" y="3026342"/>
                  <a:ext cx="1018924" cy="1148081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Model</a:t>
                  </a:r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</p:txBody>
            </p:sp>
            <p:pic>
              <p:nvPicPr>
                <p:cNvPr id="57" name="Picture 11" descr="A picture containing calendar&#10;&#10;Description automatically generated">
                  <a:extLst>
                    <a:ext uri="{FF2B5EF4-FFF2-40B4-BE49-F238E27FC236}">
                      <a16:creationId xmlns:a16="http://schemas.microsoft.com/office/drawing/2014/main" id="{93927B6D-DD5B-F16C-6D8B-AC9D85752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70483" y="3325203"/>
                  <a:ext cx="613998" cy="518994"/>
                </a:xfrm>
                <a:prstGeom prst="rect">
                  <a:avLst/>
                </a:prstGeom>
                <a:grpFill/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40">
                      <a:extLst>
                        <a:ext uri="{FF2B5EF4-FFF2-40B4-BE49-F238E27FC236}">
                          <a16:creationId xmlns:a16="http://schemas.microsoft.com/office/drawing/2014/main" id="{E01FFAB9-E082-8DDD-A87A-ADF08955BCE0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1912318" y="3891467"/>
                      <a:ext cx="1112964" cy="237020"/>
                    </a:xfrm>
                    <a:prstGeom prst="rect">
                      <a:avLst/>
                    </a:prstGeom>
                    <a:grp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de-DE" sz="14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de-DE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  <m:d>
                              <m:d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1400" baseline="-25000"/>
                    </a:p>
                  </p:txBody>
                </p:sp>
              </mc:Choice>
              <mc:Fallback xmlns="">
                <p:sp>
                  <p:nvSpPr>
                    <p:cNvPr id="17" name="TextBox 40">
                      <a:extLst>
                        <a:ext uri="{FF2B5EF4-FFF2-40B4-BE49-F238E27FC236}">
                          <a16:creationId xmlns:a16="http://schemas.microsoft.com/office/drawing/2014/main" id="{85490531-E839-00CC-1292-ACADC4F2A3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912318" y="3891467"/>
                      <a:ext cx="1112964" cy="23702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50" name="TextBox 54">
              <a:extLst>
                <a:ext uri="{FF2B5EF4-FFF2-40B4-BE49-F238E27FC236}">
                  <a16:creationId xmlns:a16="http://schemas.microsoft.com/office/drawing/2014/main" id="{FAD762B8-3B93-9404-F0C6-DE27E092F1B7}"/>
                </a:ext>
              </a:extLst>
            </p:cNvPr>
            <p:cNvSpPr txBox="1"/>
            <p:nvPr/>
          </p:nvSpPr>
          <p:spPr>
            <a:xfrm>
              <a:off x="4421305" y="3430915"/>
              <a:ext cx="1313193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Unknown</a:t>
              </a:r>
              <a:endParaRPr lang="en-US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21">
                <a:extLst>
                  <a:ext uri="{FF2B5EF4-FFF2-40B4-BE49-F238E27FC236}">
                    <a16:creationId xmlns:a16="http://schemas.microsoft.com/office/drawing/2014/main" id="{F9E49444-CE49-9EA4-9D0F-8071A955B084}"/>
                  </a:ext>
                </a:extLst>
              </p:cNvPr>
              <p:cNvSpPr txBox="1"/>
              <p:nvPr/>
            </p:nvSpPr>
            <p:spPr bwMode="auto">
              <a:xfrm>
                <a:off x="10702715" y="4762552"/>
                <a:ext cx="1053769" cy="30284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</m:oMath>
                  </m:oMathPara>
                </a14:m>
                <a:endParaRPr lang="en-US" sz="1400" baseline="-250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TextBox 21">
                <a:extLst>
                  <a:ext uri="{FF2B5EF4-FFF2-40B4-BE49-F238E27FC236}">
                    <a16:creationId xmlns:a16="http://schemas.microsoft.com/office/drawing/2014/main" id="{F9E49444-CE49-9EA4-9D0F-8071A955B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02715" y="4762552"/>
                <a:ext cx="1053769" cy="302840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40">
                <a:extLst>
                  <a:ext uri="{FF2B5EF4-FFF2-40B4-BE49-F238E27FC236}">
                    <a16:creationId xmlns:a16="http://schemas.microsoft.com/office/drawing/2014/main" id="{AC0280CD-1404-478E-0B66-94AEEACC7522}"/>
                  </a:ext>
                </a:extLst>
              </p:cNvPr>
              <p:cNvSpPr txBox="1"/>
              <p:nvPr/>
            </p:nvSpPr>
            <p:spPr bwMode="auto">
              <a:xfrm>
                <a:off x="4538299" y="4266707"/>
                <a:ext cx="1431951" cy="30284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aseline="-25000"/>
              </a:p>
            </p:txBody>
          </p:sp>
        </mc:Choice>
        <mc:Fallback xmlns="">
          <p:sp>
            <p:nvSpPr>
              <p:cNvPr id="69" name="TextBox 40">
                <a:extLst>
                  <a:ext uri="{FF2B5EF4-FFF2-40B4-BE49-F238E27FC236}">
                    <a16:creationId xmlns:a16="http://schemas.microsoft.com/office/drawing/2014/main" id="{AC0280CD-1404-478E-0B66-94AEEACC7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299" y="4266707"/>
                <a:ext cx="1431951" cy="302840"/>
              </a:xfrm>
              <a:prstGeom prst="rect">
                <a:avLst/>
              </a:prstGeom>
              <a:blipFill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DC8D45-3CF1-DB62-95D5-212192579D18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6096000" y="1198593"/>
            <a:ext cx="0" cy="539403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6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68" grpId="0"/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7D5E8-EB2B-51C5-0302-186FFAA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Uncertainty Quantification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46017-C636-F1CD-F4CD-58F26C27A7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84AF7-5C48-6264-BCE9-DB7E56C378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BA505-4DC9-002D-2499-DD81064E4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3F9399F6-7298-BECD-AAA8-32820D20E36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6000" y="1368403"/>
                <a:ext cx="5040410" cy="4808590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sz="4400"/>
              </a:p>
              <a:p>
                <a:pPr marL="0" indent="0">
                  <a:buNone/>
                </a:pPr>
                <a:r>
                  <a:rPr lang="en-US"/>
                  <a:t>Known: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Probability density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br>
                  <a:rPr lang="de-DE" b="0"/>
                </a:br>
                <a:r>
                  <a:rPr lang="en-US"/>
                  <a:t>of uncertain model inputs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Unknown: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Probability density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br>
                  <a:rPr lang="de-DE"/>
                </a:br>
                <a:r>
                  <a:rPr lang="de-DE" err="1"/>
                  <a:t>of</a:t>
                </a:r>
                <a:r>
                  <a:rPr lang="de-DE"/>
                  <a:t> </a:t>
                </a:r>
                <a:r>
                  <a:rPr lang="de-DE" err="1"/>
                  <a:t>uncertain</a:t>
                </a:r>
                <a:r>
                  <a:rPr lang="de-DE"/>
                  <a:t> </a:t>
                </a:r>
                <a:r>
                  <a:rPr lang="de-DE" err="1"/>
                  <a:t>output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/>
              </a:p>
              <a:p>
                <a:pPr marL="201168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3F9399F6-7298-BECD-AAA8-32820D20E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6000" y="1368403"/>
                <a:ext cx="5040410" cy="4808590"/>
              </a:xfrm>
              <a:blipFill>
                <a:blip r:embed="rId2"/>
                <a:stretch>
                  <a:fillRect l="-30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1">
                <a:extLst>
                  <a:ext uri="{FF2B5EF4-FFF2-40B4-BE49-F238E27FC236}">
                    <a16:creationId xmlns:a16="http://schemas.microsoft.com/office/drawing/2014/main" id="{E598584C-82C1-184B-7305-34045C0651A9}"/>
                  </a:ext>
                </a:extLst>
              </p:cNvPr>
              <p:cNvSpPr txBox="1"/>
              <p:nvPr/>
            </p:nvSpPr>
            <p:spPr>
              <a:xfrm>
                <a:off x="7459001" y="1784015"/>
                <a:ext cx="2635624" cy="67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br>
                  <a:rPr lang="de-DE" sz="1400" dirty="0"/>
                </a:br>
                <a:endParaRPr lang="de-DE" sz="1400" dirty="0"/>
              </a:p>
              <a:p>
                <a:r>
                  <a:rPr lang="de-DE" sz="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de-DE" sz="12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de-DE" sz="1200" dirty="0"/>
                  <a:t> </a:t>
                </a:r>
                <a:r>
                  <a:rPr lang="de-DE" sz="1200" dirty="0" err="1"/>
                  <a:t>is</a:t>
                </a:r>
                <a:r>
                  <a:rPr lang="de-DE" sz="1200" dirty="0"/>
                  <a:t> </a:t>
                </a:r>
                <a:r>
                  <a:rPr lang="de-DE" sz="1200" dirty="0" err="1"/>
                  <a:t>the</a:t>
                </a:r>
                <a:r>
                  <a:rPr lang="de-DE" sz="1200" dirty="0"/>
                  <a:t> Dirac </a:t>
                </a:r>
                <a:r>
                  <a:rPr lang="de-DE" sz="1200" dirty="0" err="1"/>
                  <a:t>mass</a:t>
                </a:r>
                <a:r>
                  <a:rPr lang="de-DE" sz="1200" dirty="0"/>
                  <a:t> </a:t>
                </a:r>
                <a:r>
                  <a:rPr lang="de-DE" sz="1200" dirty="0" err="1"/>
                  <a:t>delta</a:t>
                </a:r>
                <a:r>
                  <a:rPr lang="de-DE" sz="1200" dirty="0"/>
                  <a:t>.</a:t>
                </a:r>
              </a:p>
            </p:txBody>
          </p:sp>
        </mc:Choice>
        <mc:Fallback xmlns="">
          <p:sp>
            <p:nvSpPr>
              <p:cNvPr id="8" name="Textfeld 1">
                <a:extLst>
                  <a:ext uri="{FF2B5EF4-FFF2-40B4-BE49-F238E27FC236}">
                    <a16:creationId xmlns:a16="http://schemas.microsoft.com/office/drawing/2014/main" id="{E598584C-82C1-184B-7305-34045C065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01" y="1784015"/>
                <a:ext cx="2635624" cy="670055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7CE7D41-7EF6-03A3-CEB6-FCA9A59580B3}"/>
              </a:ext>
            </a:extLst>
          </p:cNvPr>
          <p:cNvGrpSpPr/>
          <p:nvPr/>
        </p:nvGrpSpPr>
        <p:grpSpPr>
          <a:xfrm>
            <a:off x="6096000" y="3418885"/>
            <a:ext cx="1311752" cy="1733765"/>
            <a:chOff x="363821" y="3026342"/>
            <a:chExt cx="1112541" cy="1249076"/>
          </a:xfrm>
          <a:noFill/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749E4131-3C47-5F0D-AE8B-FE5A4D98B15E}"/>
                </a:ext>
              </a:extLst>
            </p:cNvPr>
            <p:cNvSpPr txBox="1"/>
            <p:nvPr/>
          </p:nvSpPr>
          <p:spPr bwMode="auto">
            <a:xfrm>
              <a:off x="370163" y="3026342"/>
              <a:ext cx="1106199" cy="120032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Inputs</a:t>
              </a: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</p:txBody>
        </p:sp>
        <p:pic>
          <p:nvPicPr>
            <p:cNvPr id="11" name="Picture 19" descr="Chart, surface chart&#10;&#10;Description automatically generated">
              <a:extLst>
                <a:ext uri="{FF2B5EF4-FFF2-40B4-BE49-F238E27FC236}">
                  <a16:creationId xmlns:a16="http://schemas.microsoft.com/office/drawing/2014/main" id="{24BB9AD4-92A1-9AE5-2D0F-28566D3DD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03" t="11964" r="13400" b="5610"/>
            <a:stretch/>
          </p:blipFill>
          <p:spPr>
            <a:xfrm>
              <a:off x="557912" y="3339501"/>
              <a:ext cx="706761" cy="653475"/>
            </a:xfrm>
            <a:prstGeom prst="rect">
              <a:avLst/>
            </a:prstGeom>
            <a:grp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44">
                  <a:extLst>
                    <a:ext uri="{FF2B5EF4-FFF2-40B4-BE49-F238E27FC236}">
                      <a16:creationId xmlns:a16="http://schemas.microsoft.com/office/drawing/2014/main" id="{8A527EA4-ED82-5D4E-4C3E-E6A14383B8D3}"/>
                    </a:ext>
                  </a:extLst>
                </p:cNvPr>
                <p:cNvSpPr txBox="1"/>
                <p:nvPr/>
              </p:nvSpPr>
              <p:spPr bwMode="auto">
                <a:xfrm rot="2731932">
                  <a:off x="327071" y="3813520"/>
                  <a:ext cx="498648" cy="425147"/>
                </a:xfrm>
                <a:prstGeom prst="rect">
                  <a:avLst/>
                </a:prstGeom>
                <a:grp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900"/>
                    <a:t>Parameter </a:t>
                  </a:r>
                  <a14:m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baseline="-25000"/>
                    <a:t>1</a:t>
                  </a:r>
                  <a:endParaRPr lang="en-US" sz="900" baseline="-25000"/>
                </a:p>
              </p:txBody>
            </p:sp>
          </mc:Choice>
          <mc:Fallback xmlns="">
            <p:sp>
              <p:nvSpPr>
                <p:cNvPr id="44" name="TextBox 44">
                  <a:extLst>
                    <a:ext uri="{FF2B5EF4-FFF2-40B4-BE49-F238E27FC236}">
                      <a16:creationId xmlns:a16="http://schemas.microsoft.com/office/drawing/2014/main" id="{B415D8CA-21BC-DCB0-5272-D54BB1B8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2731932">
                  <a:off x="327071" y="3813520"/>
                  <a:ext cx="498648" cy="42514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45">
                  <a:extLst>
                    <a:ext uri="{FF2B5EF4-FFF2-40B4-BE49-F238E27FC236}">
                      <a16:creationId xmlns:a16="http://schemas.microsoft.com/office/drawing/2014/main" id="{7667A65C-5AA8-6EBF-0C5B-7F32E974ECE3}"/>
                    </a:ext>
                  </a:extLst>
                </p:cNvPr>
                <p:cNvSpPr txBox="1"/>
                <p:nvPr/>
              </p:nvSpPr>
              <p:spPr bwMode="auto">
                <a:xfrm rot="19945637">
                  <a:off x="825515" y="3885142"/>
                  <a:ext cx="634397" cy="361137"/>
                </a:xfrm>
                <a:prstGeom prst="rect">
                  <a:avLst/>
                </a:prstGeom>
                <a:grp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900"/>
                    <a:t>Parameter </a:t>
                  </a:r>
                  <a14:m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baseline="-25000"/>
                    <a:t>2</a:t>
                  </a:r>
                  <a:endParaRPr lang="en-US" sz="900" baseline="-25000"/>
                </a:p>
              </p:txBody>
            </p:sp>
          </mc:Choice>
          <mc:Fallback xmlns="">
            <p:sp>
              <p:nvSpPr>
                <p:cNvPr id="45" name="TextBox 45">
                  <a:extLst>
                    <a:ext uri="{FF2B5EF4-FFF2-40B4-BE49-F238E27FC236}">
                      <a16:creationId xmlns:a16="http://schemas.microsoft.com/office/drawing/2014/main" id="{485F3301-D43F-0E34-BE67-82A959972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9945637">
                  <a:off x="825515" y="3885142"/>
                  <a:ext cx="634397" cy="3611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pieren 9">
            <a:extLst>
              <a:ext uri="{FF2B5EF4-FFF2-40B4-BE49-F238E27FC236}">
                <a16:creationId xmlns:a16="http://schemas.microsoft.com/office/drawing/2014/main" id="{A0F1EFEE-D561-CF6C-3D94-E14E578664F5}"/>
              </a:ext>
            </a:extLst>
          </p:cNvPr>
          <p:cNvGrpSpPr/>
          <p:nvPr/>
        </p:nvGrpSpPr>
        <p:grpSpPr>
          <a:xfrm>
            <a:off x="10137021" y="3418892"/>
            <a:ext cx="1324403" cy="1666105"/>
            <a:chOff x="3501247" y="3026342"/>
            <a:chExt cx="1123272" cy="1200329"/>
          </a:xfrm>
          <a:noFill/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0D31A56F-99C0-9FC6-2F99-21F8B5839B22}"/>
                </a:ext>
              </a:extLst>
            </p:cNvPr>
            <p:cNvSpPr txBox="1"/>
            <p:nvPr/>
          </p:nvSpPr>
          <p:spPr bwMode="auto">
            <a:xfrm>
              <a:off x="3512651" y="3026342"/>
              <a:ext cx="1111868" cy="120032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Outputs</a:t>
              </a: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40">
                  <a:extLst>
                    <a:ext uri="{FF2B5EF4-FFF2-40B4-BE49-F238E27FC236}">
                      <a16:creationId xmlns:a16="http://schemas.microsoft.com/office/drawing/2014/main" id="{C5317876-BD5E-6186-1D30-35F5303FC66A}"/>
                    </a:ext>
                  </a:extLst>
                </p:cNvPr>
                <p:cNvSpPr txBox="1"/>
                <p:nvPr/>
              </p:nvSpPr>
              <p:spPr bwMode="auto">
                <a:xfrm>
                  <a:off x="3501247" y="3870985"/>
                  <a:ext cx="1111869" cy="221735"/>
                </a:xfrm>
                <a:prstGeom prst="rect">
                  <a:avLst/>
                </a:prstGeom>
                <a:grp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/>
                    <a:t>Output</a:t>
                  </a:r>
                  <a:r>
                    <a:rPr lang="en-US" sz="140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a14:m>
                  <a:endParaRPr lang="en-US" sz="1400" baseline="-25000"/>
                </a:p>
              </p:txBody>
            </p:sp>
          </mc:Choice>
          <mc:Fallback xmlns="">
            <p:sp>
              <p:nvSpPr>
                <p:cNvPr id="38" name="TextBox 40">
                  <a:extLst>
                    <a:ext uri="{FF2B5EF4-FFF2-40B4-BE49-F238E27FC236}">
                      <a16:creationId xmlns:a16="http://schemas.microsoft.com/office/drawing/2014/main" id="{3FE5ECC5-D94F-13D1-8354-67DE00B42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01247" y="3870985"/>
                  <a:ext cx="1111869" cy="221735"/>
                </a:xfrm>
                <a:prstGeom prst="rect">
                  <a:avLst/>
                </a:prstGeom>
                <a:blipFill>
                  <a:blip r:embed="rId8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uppieren 38">
              <a:extLst>
                <a:ext uri="{FF2B5EF4-FFF2-40B4-BE49-F238E27FC236}">
                  <a16:creationId xmlns:a16="http://schemas.microsoft.com/office/drawing/2014/main" id="{F77BFFC8-157E-7DAE-6E7C-F8A6691BD034}"/>
                </a:ext>
              </a:extLst>
            </p:cNvPr>
            <p:cNvGrpSpPr/>
            <p:nvPr/>
          </p:nvGrpSpPr>
          <p:grpSpPr>
            <a:xfrm>
              <a:off x="3679252" y="3384572"/>
              <a:ext cx="747106" cy="490890"/>
              <a:chOff x="3684357" y="3349524"/>
              <a:chExt cx="1750383" cy="642766"/>
            </a:xfrm>
            <a:grpFill/>
          </p:grpSpPr>
          <p:cxnSp>
            <p:nvCxnSpPr>
              <p:cNvPr id="18" name="Straight Arrow Connector 16">
                <a:extLst>
                  <a:ext uri="{FF2B5EF4-FFF2-40B4-BE49-F238E27FC236}">
                    <a16:creationId xmlns:a16="http://schemas.microsoft.com/office/drawing/2014/main" id="{AF6A2BCD-19B5-328A-0904-80015C256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4357" y="3987897"/>
                <a:ext cx="1750383" cy="4393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ihandform 292">
                <a:extLst>
                  <a:ext uri="{FF2B5EF4-FFF2-40B4-BE49-F238E27FC236}">
                    <a16:creationId xmlns:a16="http://schemas.microsoft.com/office/drawing/2014/main" id="{A38F364B-6039-06D1-92E7-9DAE6F3F216D}"/>
                  </a:ext>
                </a:extLst>
              </p:cNvPr>
              <p:cNvSpPr/>
              <p:nvPr/>
            </p:nvSpPr>
            <p:spPr>
              <a:xfrm>
                <a:off x="3753873" y="3349524"/>
                <a:ext cx="1526193" cy="635660"/>
              </a:xfrm>
              <a:custGeom>
                <a:avLst/>
                <a:gdLst>
                  <a:gd name="connsiteX0" fmla="*/ 0 w 1289370"/>
                  <a:gd name="connsiteY0" fmla="*/ 635660 h 635660"/>
                  <a:gd name="connsiteX1" fmla="*/ 243402 w 1289370"/>
                  <a:gd name="connsiteY1" fmla="*/ 385680 h 635660"/>
                  <a:gd name="connsiteX2" fmla="*/ 309186 w 1289370"/>
                  <a:gd name="connsiteY2" fmla="*/ 115965 h 635660"/>
                  <a:gd name="connsiteX3" fmla="*/ 486803 w 1289370"/>
                  <a:gd name="connsiteY3" fmla="*/ 10711 h 635660"/>
                  <a:gd name="connsiteX4" fmla="*/ 644685 w 1289370"/>
                  <a:gd name="connsiteY4" fmla="*/ 359367 h 635660"/>
                  <a:gd name="connsiteX5" fmla="*/ 815724 w 1289370"/>
                  <a:gd name="connsiteY5" fmla="*/ 484357 h 635660"/>
                  <a:gd name="connsiteX6" fmla="*/ 1289370 w 1289370"/>
                  <a:gd name="connsiteY6" fmla="*/ 629082 h 63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370" h="635660">
                    <a:moveTo>
                      <a:pt x="0" y="635660"/>
                    </a:moveTo>
                    <a:cubicBezTo>
                      <a:pt x="95935" y="553978"/>
                      <a:pt x="191871" y="472296"/>
                      <a:pt x="243402" y="385680"/>
                    </a:cubicBezTo>
                    <a:cubicBezTo>
                      <a:pt x="294933" y="299064"/>
                      <a:pt x="268619" y="178460"/>
                      <a:pt x="309186" y="115965"/>
                    </a:cubicBezTo>
                    <a:cubicBezTo>
                      <a:pt x="349753" y="53470"/>
                      <a:pt x="430887" y="-29856"/>
                      <a:pt x="486803" y="10711"/>
                    </a:cubicBezTo>
                    <a:cubicBezTo>
                      <a:pt x="542719" y="51278"/>
                      <a:pt x="589865" y="280426"/>
                      <a:pt x="644685" y="359367"/>
                    </a:cubicBezTo>
                    <a:cubicBezTo>
                      <a:pt x="699505" y="438308"/>
                      <a:pt x="708277" y="439405"/>
                      <a:pt x="815724" y="484357"/>
                    </a:cubicBezTo>
                    <a:cubicBezTo>
                      <a:pt x="923171" y="529309"/>
                      <a:pt x="1190694" y="604961"/>
                      <a:pt x="1289370" y="629082"/>
                    </a:cubicBezTo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20" name="Pfeil nach rechts 282">
            <a:extLst>
              <a:ext uri="{FF2B5EF4-FFF2-40B4-BE49-F238E27FC236}">
                <a16:creationId xmlns:a16="http://schemas.microsoft.com/office/drawing/2014/main" id="{7A544215-D88C-14E1-3CEC-7C5DF5F53DB2}"/>
              </a:ext>
            </a:extLst>
          </p:cNvPr>
          <p:cNvSpPr/>
          <p:nvPr/>
        </p:nvSpPr>
        <p:spPr>
          <a:xfrm>
            <a:off x="7509523" y="4139579"/>
            <a:ext cx="512337" cy="224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Pfeil nach rechts 283">
            <a:extLst>
              <a:ext uri="{FF2B5EF4-FFF2-40B4-BE49-F238E27FC236}">
                <a16:creationId xmlns:a16="http://schemas.microsoft.com/office/drawing/2014/main" id="{AAF167C8-D046-2602-ED67-A5BDE009125B}"/>
              </a:ext>
            </a:extLst>
          </p:cNvPr>
          <p:cNvSpPr/>
          <p:nvPr/>
        </p:nvSpPr>
        <p:spPr>
          <a:xfrm>
            <a:off x="9536360" y="4139579"/>
            <a:ext cx="512337" cy="224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2" name="Gruppieren 12">
            <a:extLst>
              <a:ext uri="{FF2B5EF4-FFF2-40B4-BE49-F238E27FC236}">
                <a16:creationId xmlns:a16="http://schemas.microsoft.com/office/drawing/2014/main" id="{5DF41970-CA29-0136-8D98-F80E0B1DC017}"/>
              </a:ext>
            </a:extLst>
          </p:cNvPr>
          <p:cNvGrpSpPr/>
          <p:nvPr/>
        </p:nvGrpSpPr>
        <p:grpSpPr>
          <a:xfrm>
            <a:off x="8091465" y="3418892"/>
            <a:ext cx="1431951" cy="1666105"/>
            <a:chOff x="1912318" y="3026342"/>
            <a:chExt cx="1112964" cy="1148081"/>
          </a:xfrm>
          <a:noFill/>
        </p:grpSpPr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6502EBF-035D-A34E-CA49-AE57C86C50DF}"/>
                </a:ext>
              </a:extLst>
            </p:cNvPr>
            <p:cNvSpPr txBox="1"/>
            <p:nvPr/>
          </p:nvSpPr>
          <p:spPr bwMode="auto">
            <a:xfrm>
              <a:off x="1935533" y="3026342"/>
              <a:ext cx="1018924" cy="114808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Model</a:t>
              </a: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</p:txBody>
        </p:sp>
        <p:pic>
          <p:nvPicPr>
            <p:cNvPr id="24" name="Picture 11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A41C49D6-06BD-9B0D-1F8A-3BD97A266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70483" y="3325203"/>
              <a:ext cx="613998" cy="518994"/>
            </a:xfrm>
            <a:prstGeom prst="rect">
              <a:avLst/>
            </a:prstGeom>
            <a:grp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40">
                  <a:extLst>
                    <a:ext uri="{FF2B5EF4-FFF2-40B4-BE49-F238E27FC236}">
                      <a16:creationId xmlns:a16="http://schemas.microsoft.com/office/drawing/2014/main" id="{C802B0C6-40AC-D3ED-AC1E-F7F8E63EE613}"/>
                    </a:ext>
                  </a:extLst>
                </p:cNvPr>
                <p:cNvSpPr txBox="1"/>
                <p:nvPr/>
              </p:nvSpPr>
              <p:spPr bwMode="auto">
                <a:xfrm>
                  <a:off x="1912318" y="3891467"/>
                  <a:ext cx="1112964" cy="237020"/>
                </a:xfrm>
                <a:prstGeom prst="rect">
                  <a:avLst/>
                </a:prstGeom>
                <a:grp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de-DE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baseline="-25000"/>
                </a:p>
              </p:txBody>
            </p:sp>
          </mc:Choice>
          <mc:Fallback xmlns="">
            <p:sp>
              <p:nvSpPr>
                <p:cNvPr id="36" name="TextBox 40">
                  <a:extLst>
                    <a:ext uri="{FF2B5EF4-FFF2-40B4-BE49-F238E27FC236}">
                      <a16:creationId xmlns:a16="http://schemas.microsoft.com/office/drawing/2014/main" id="{D5CA410B-002A-8B70-9387-EA6BA1D444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12318" y="3891467"/>
                  <a:ext cx="1112964" cy="2370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54">
            <a:extLst>
              <a:ext uri="{FF2B5EF4-FFF2-40B4-BE49-F238E27FC236}">
                <a16:creationId xmlns:a16="http://schemas.microsoft.com/office/drawing/2014/main" id="{9D4B69AF-CB52-DCFB-5EBF-C3DC6E577CE2}"/>
              </a:ext>
            </a:extLst>
          </p:cNvPr>
          <p:cNvSpPr txBox="1"/>
          <p:nvPr/>
        </p:nvSpPr>
        <p:spPr>
          <a:xfrm>
            <a:off x="10148231" y="3061469"/>
            <a:ext cx="13131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Unknown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19B855CE-2B1F-12F7-F262-31914A57D205}"/>
                  </a:ext>
                </a:extLst>
              </p:cNvPr>
              <p:cNvSpPr txBox="1"/>
              <p:nvPr/>
            </p:nvSpPr>
            <p:spPr bwMode="auto">
              <a:xfrm>
                <a:off x="10268891" y="3914811"/>
                <a:ext cx="1431951" cy="30284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aseline="-25000"/>
              </a:p>
            </p:txBody>
          </p:sp>
        </mc:Choice>
        <mc:Fallback xmlns=""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19B855CE-2B1F-12F7-F262-31914A57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68891" y="3914811"/>
                <a:ext cx="1431951" cy="302840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9">
                <a:extLst>
                  <a:ext uri="{FF2B5EF4-FFF2-40B4-BE49-F238E27FC236}">
                    <a16:creationId xmlns:a16="http://schemas.microsoft.com/office/drawing/2014/main" id="{5E8CA4F3-0C69-6FFC-9412-930BBE89519C}"/>
                  </a:ext>
                </a:extLst>
              </p:cNvPr>
              <p:cNvSpPr/>
              <p:nvPr/>
            </p:nvSpPr>
            <p:spPr>
              <a:xfrm>
                <a:off x="1055999" y="1576203"/>
                <a:ext cx="4641021" cy="119668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Goal:</a:t>
                </a:r>
              </a:p>
              <a:p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Propagate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uncertainties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from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input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quantities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output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quantities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using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computational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ℳ</a:t>
                </a:r>
              </a:p>
            </p:txBody>
          </p:sp>
        </mc:Choice>
        <mc:Fallback xmlns="">
          <p:sp>
            <p:nvSpPr>
              <p:cNvPr id="28" name="Rechteck 9">
                <a:extLst>
                  <a:ext uri="{FF2B5EF4-FFF2-40B4-BE49-F238E27FC236}">
                    <a16:creationId xmlns:a16="http://schemas.microsoft.com/office/drawing/2014/main" id="{5E8CA4F3-0C69-6FFC-9412-930BBE895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99" y="1576203"/>
                <a:ext cx="4641021" cy="1196688"/>
              </a:xfrm>
              <a:prstGeom prst="rect">
                <a:avLst/>
              </a:prstGeom>
              <a:blipFill>
                <a:blip r:embed="rId12"/>
                <a:stretch>
                  <a:fillRect l="-815" t="-1031" b="-721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24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 animBg="1"/>
      <p:bldP spid="21" grpId="0" animBg="1"/>
      <p:bldP spid="26" grpId="0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535F-A218-9593-345C-222A12FD9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F2FCF5-10C6-1F75-EC22-70CA2B24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AF8E3F-D273-E602-70BE-228CC72328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01.10.2025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B1AA940-BF36-A846-6FCB-F6CA8FA2E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FC6DD6-BB3F-0D99-1424-1026E48719E4}"/>
              </a:ext>
            </a:extLst>
          </p:cNvPr>
          <p:cNvSpPr/>
          <p:nvPr/>
        </p:nvSpPr>
        <p:spPr>
          <a:xfrm>
            <a:off x="1056000" y="867523"/>
            <a:ext cx="10080000" cy="249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Python framework for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solver-independent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multi-query analyses 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large-scale </a:t>
            </a:r>
            <a:r>
              <a:rPr lang="en-GB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computational models</a:t>
            </a:r>
            <a:r>
              <a:rPr lang="en-GB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27" name="Picture 4" descr="Willmann, H., Nitzler, J., Brandstäter, S., Wall, W.A. (2022): Bayesian calibration of coupled computational mechanics models under uncertainty based on interface deformation. Advanced Modeling and Simulation in Engineering Sciences 9, 24. ">
            <a:extLst>
              <a:ext uri="{FF2B5EF4-FFF2-40B4-BE49-F238E27FC236}">
                <a16:creationId xmlns:a16="http://schemas.microsoft.com/office/drawing/2014/main" id="{B75CF9B5-1473-C3B1-F79F-D22A2DE74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8"/>
          <a:stretch>
            <a:fillRect/>
          </a:stretch>
        </p:blipFill>
        <p:spPr bwMode="auto">
          <a:xfrm>
            <a:off x="1379491" y="3357563"/>
            <a:ext cx="3856166" cy="261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107A74FC-8991-A675-9F28-CD5147F55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QUEENS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D39A36-1A10-47A2-D2EB-14E0E7F23968}"/>
              </a:ext>
            </a:extLst>
          </p:cNvPr>
          <p:cNvGrpSpPr/>
          <p:nvPr/>
        </p:nvGrpSpPr>
        <p:grpSpPr>
          <a:xfrm>
            <a:off x="7377984" y="3659798"/>
            <a:ext cx="2874882" cy="2008616"/>
            <a:chOff x="7432413" y="3500438"/>
            <a:chExt cx="2874882" cy="2008616"/>
          </a:xfrm>
        </p:grpSpPr>
        <p:sp>
          <p:nvSpPr>
            <p:cNvPr id="30" name="Text Placeholder 1">
              <a:extLst>
                <a:ext uri="{FF2B5EF4-FFF2-40B4-BE49-F238E27FC236}">
                  <a16:creationId xmlns:a16="http://schemas.microsoft.com/office/drawing/2014/main" id="{994FEFE4-9431-DDEE-76E1-3113D0A5D25D}"/>
                </a:ext>
              </a:extLst>
            </p:cNvPr>
            <p:cNvSpPr txBox="1">
              <a:spLocks/>
            </p:cNvSpPr>
            <p:nvPr/>
          </p:nvSpPr>
          <p:spPr>
            <a:xfrm>
              <a:off x="7432413" y="5243685"/>
              <a:ext cx="2874882" cy="26536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20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de-DE" sz="1400" b="1" dirty="0">
                  <a:solidFill>
                    <a:srgbClr val="E7E6E6">
                      <a:lumMod val="10000"/>
                    </a:srgbClr>
                  </a:solidFill>
                  <a:hlinkClick r:id="rId3"/>
                </a:rPr>
                <a:t>https://github.com/queens-py/queens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F571913-9684-D01F-B323-50B9C8A66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2734" y="3500438"/>
              <a:ext cx="1734240" cy="1734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790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AF17F9-0F1C-801B-55E3-EF05F501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example - deterministic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43A18-BEB1-364F-3C60-6DC300DFC7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0C827-08AE-83C6-3145-50EB5C0151D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6B7BF-E7FC-9210-56AB-0DA019181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Pfeil nach rechts 282">
            <a:extLst>
              <a:ext uri="{FF2B5EF4-FFF2-40B4-BE49-F238E27FC236}">
                <a16:creationId xmlns:a16="http://schemas.microsoft.com/office/drawing/2014/main" id="{C4DCB772-81F9-3843-614E-1F5DA3D6CB5F}"/>
              </a:ext>
            </a:extLst>
          </p:cNvPr>
          <p:cNvSpPr/>
          <p:nvPr/>
        </p:nvSpPr>
        <p:spPr>
          <a:xfrm>
            <a:off x="3835206" y="3520911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feil nach rechts 282">
            <a:extLst>
              <a:ext uri="{FF2B5EF4-FFF2-40B4-BE49-F238E27FC236}">
                <a16:creationId xmlns:a16="http://schemas.microsoft.com/office/drawing/2014/main" id="{4925BFCB-AFCE-A492-18D1-3DC425226214}"/>
              </a:ext>
            </a:extLst>
          </p:cNvPr>
          <p:cNvSpPr/>
          <p:nvPr/>
        </p:nvSpPr>
        <p:spPr>
          <a:xfrm>
            <a:off x="7897016" y="3520911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9" name="Gruppieren 54">
            <a:extLst>
              <a:ext uri="{FF2B5EF4-FFF2-40B4-BE49-F238E27FC236}">
                <a16:creationId xmlns:a16="http://schemas.microsoft.com/office/drawing/2014/main" id="{766046C1-13E1-EA40-2E30-147D118CB6C8}"/>
              </a:ext>
            </a:extLst>
          </p:cNvPr>
          <p:cNvGrpSpPr/>
          <p:nvPr/>
        </p:nvGrpSpPr>
        <p:grpSpPr>
          <a:xfrm>
            <a:off x="4383701" y="1709869"/>
            <a:ext cx="3424597" cy="4325425"/>
            <a:chOff x="4383701" y="1961656"/>
            <a:chExt cx="3424597" cy="4325425"/>
          </a:xfrm>
        </p:grpSpPr>
        <p:grpSp>
          <p:nvGrpSpPr>
            <p:cNvPr id="10" name="Gruppieren 50">
              <a:extLst>
                <a:ext uri="{FF2B5EF4-FFF2-40B4-BE49-F238E27FC236}">
                  <a16:creationId xmlns:a16="http://schemas.microsoft.com/office/drawing/2014/main" id="{420E4FD9-59C1-3088-8D0F-A241EAE548DF}"/>
                </a:ext>
              </a:extLst>
            </p:cNvPr>
            <p:cNvGrpSpPr/>
            <p:nvPr/>
          </p:nvGrpSpPr>
          <p:grpSpPr>
            <a:xfrm>
              <a:off x="4383701" y="1961656"/>
              <a:ext cx="3424597" cy="4325425"/>
              <a:chOff x="4383701" y="1961656"/>
              <a:chExt cx="3424597" cy="4325425"/>
            </a:xfrm>
          </p:grpSpPr>
          <p:grpSp>
            <p:nvGrpSpPr>
              <p:cNvPr id="12" name="Gruppieren 41">
                <a:extLst>
                  <a:ext uri="{FF2B5EF4-FFF2-40B4-BE49-F238E27FC236}">
                    <a16:creationId xmlns:a16="http://schemas.microsoft.com/office/drawing/2014/main" id="{0A2E2AD4-B731-A181-42DE-D50944258B31}"/>
                  </a:ext>
                </a:extLst>
              </p:cNvPr>
              <p:cNvGrpSpPr/>
              <p:nvPr/>
            </p:nvGrpSpPr>
            <p:grpSpPr>
              <a:xfrm>
                <a:off x="4383701" y="1961656"/>
                <a:ext cx="3424597" cy="4325425"/>
                <a:chOff x="4383701" y="1961656"/>
                <a:chExt cx="3424597" cy="4325425"/>
              </a:xfrm>
            </p:grpSpPr>
            <p:grpSp>
              <p:nvGrpSpPr>
                <p:cNvPr id="14" name="Gruppieren 23">
                  <a:extLst>
                    <a:ext uri="{FF2B5EF4-FFF2-40B4-BE49-F238E27FC236}">
                      <a16:creationId xmlns:a16="http://schemas.microsoft.com/office/drawing/2014/main" id="{93E0FE4F-66F5-46D5-368C-1ED04F3D5E4C}"/>
                    </a:ext>
                  </a:extLst>
                </p:cNvPr>
                <p:cNvGrpSpPr/>
                <p:nvPr/>
              </p:nvGrpSpPr>
              <p:grpSpPr>
                <a:xfrm>
                  <a:off x="4383701" y="1961656"/>
                  <a:ext cx="3424597" cy="4325425"/>
                  <a:chOff x="4383701" y="1961656"/>
                  <a:chExt cx="3424597" cy="432542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TextBox 6">
                        <a:extLst>
                          <a:ext uri="{FF2B5EF4-FFF2-40B4-BE49-F238E27FC236}">
                            <a16:creationId xmlns:a16="http://schemas.microsoft.com/office/drawing/2014/main" id="{52758F24-3C75-C903-6F30-1061C6520A12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4383701" y="1961656"/>
                        <a:ext cx="3424597" cy="4325425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de-DE" b="1"/>
                          <a:t>Model</a:t>
                        </a:r>
                        <a:endParaRPr lang="de-D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endParaRPr>
                      </a:p>
                      <a:p>
                        <a:pPr algn="ctr"/>
                        <a:endParaRPr lang="en-US" sz="800"/>
                      </a:p>
                      <a:p>
                        <a:pPr algn="ctr"/>
                        <a:endParaRPr lang="en-US" sz="800"/>
                      </a:p>
                      <a:p>
                        <a:pPr algn="ctr"/>
                        <a:r>
                          <a:rPr lang="en-US" sz="800"/>
                          <a:t> </a:t>
                        </a: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/>
                      </a:p>
                      <a:p>
                        <a:pPr algn="ctr"/>
                        <a:endParaRPr lang="de-DE" sz="2400" b="0" i="1"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:r>
                          <a:rPr lang="de-DE" err="1"/>
                          <a:t>Where</a:t>
                        </a:r>
                        <a:r>
                          <a:rPr lang="de-DE" i="1">
                            <a:latin typeface="Cambria Math" panose="020405030504060302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de-DE" b="0" i="1"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lang="de-DE" err="1"/>
                          <a:t>models</a:t>
                        </a:r>
                        <a:r>
                          <a:rPr lang="de-DE"/>
                          <a:t> a </a:t>
                        </a:r>
                        <a:r>
                          <a:rPr lang="de-DE" err="1"/>
                          <a:t>static</a:t>
                        </a:r>
                        <a:r>
                          <a:rPr lang="de-DE"/>
                          <a:t>    Euler-Bernoulli beam:</a:t>
                        </a:r>
                      </a:p>
                      <a:p>
                        <a:pPr algn="ctr"/>
                        <a:endParaRPr lang="de-DE" sz="800"/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𝐸𝐼</m:t>
                              </m:r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>
                          <a:solidFill>
                            <a:srgbClr val="FF0000"/>
                          </a:solidFill>
                        </a:endParaRP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</mc:Choice>
                <mc:Fallback xmlns="">
                  <p:sp>
                    <p:nvSpPr>
                      <p:cNvPr id="18" name="TextBox 6">
                        <a:extLst>
                          <a:ext uri="{FF2B5EF4-FFF2-40B4-BE49-F238E27FC236}">
                            <a16:creationId xmlns:a16="http://schemas.microsoft.com/office/drawing/2014/main" id="{679340CF-DCFB-FF12-0202-B01F2950A8C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383701" y="1961656"/>
                        <a:ext cx="3424597" cy="432542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t="-5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7" name="Gruppieren 12">
                    <a:extLst>
                      <a:ext uri="{FF2B5EF4-FFF2-40B4-BE49-F238E27FC236}">
                        <a16:creationId xmlns:a16="http://schemas.microsoft.com/office/drawing/2014/main" id="{AF3D7721-383A-6465-2A35-7C7D12EC9A6B}"/>
                      </a:ext>
                    </a:extLst>
                  </p:cNvPr>
                  <p:cNvGrpSpPr>
                    <a:grpSpLocks noUngrp="1" noChangeAspect="1"/>
                  </p:cNvGrpSpPr>
                  <p:nvPr/>
                </p:nvGrpSpPr>
                <p:grpSpPr>
                  <a:xfrm>
                    <a:off x="4570071" y="4530717"/>
                    <a:ext cx="3123728" cy="1002267"/>
                    <a:chOff x="6998291" y="1327077"/>
                    <a:chExt cx="4423764" cy="1419391"/>
                  </a:xfrm>
                </p:grpSpPr>
                <p:pic>
                  <p:nvPicPr>
                    <p:cNvPr id="18" name="Picture 5">
                      <a:extLst>
                        <a:ext uri="{FF2B5EF4-FFF2-40B4-BE49-F238E27FC236}">
                          <a16:creationId xmlns:a16="http://schemas.microsoft.com/office/drawing/2014/main" id="{CA16DACF-DC13-C98E-13B4-EAE868FEE1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237" t="-2247" r="237" b="40031"/>
                    <a:stretch/>
                  </p:blipFill>
                  <p:spPr>
                    <a:xfrm>
                      <a:off x="6998291" y="1609412"/>
                      <a:ext cx="4423764" cy="1137056"/>
                    </a:xfrm>
                    <a:prstGeom prst="rect">
                      <a:avLst/>
                    </a:prstGeom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9" name="Textfeld 11">
                          <a:extLst>
                            <a:ext uri="{FF2B5EF4-FFF2-40B4-BE49-F238E27FC236}">
                              <a16:creationId xmlns:a16="http://schemas.microsoft.com/office/drawing/2014/main" id="{E2CD4BAC-C655-227D-B65F-DDC8ECB81C0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054232" y="1327077"/>
                          <a:ext cx="933895" cy="4794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spAutoFit/>
                        </a:bodyPr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</a:rPr>
                                  <m:t>𝑞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</a:rPr>
                                  <m:t>(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</a:rPr>
                                  <m:t>𝑥</m:t>
                                </m:r>
                                <m:r>
                                  <a:rPr lang="de-DE" sz="16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600">
                            <a:solidFill>
                              <a:schemeClr val="accent1"/>
                            </a:solidFill>
                            <a:ea typeface="Calibri"/>
                            <a:cs typeface="Calibri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" name="Textfeld 11">
                          <a:extLst>
                            <a:ext uri="{FF2B5EF4-FFF2-40B4-BE49-F238E27FC236}">
                              <a16:creationId xmlns:a16="http://schemas.microsoft.com/office/drawing/2014/main" id="{EDAD001E-EAD4-8699-B5EA-387F1188B06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54232" y="1327077"/>
                          <a:ext cx="933895" cy="479454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b="-10909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15" name="Freihandform: Form 38">
                  <a:extLst>
                    <a:ext uri="{FF2B5EF4-FFF2-40B4-BE49-F238E27FC236}">
                      <a16:creationId xmlns:a16="http://schemas.microsoft.com/office/drawing/2014/main" id="{956F2734-A5AC-68A6-211B-73A0ADA1526B}"/>
                    </a:ext>
                  </a:extLst>
                </p:cNvPr>
                <p:cNvSpPr/>
                <p:nvPr/>
              </p:nvSpPr>
              <p:spPr>
                <a:xfrm>
                  <a:off x="4789488" y="5238227"/>
                  <a:ext cx="2192337" cy="133873"/>
                </a:xfrm>
                <a:custGeom>
                  <a:avLst/>
                  <a:gdLst>
                    <a:gd name="connsiteX0" fmla="*/ 0 w 2180167"/>
                    <a:gd name="connsiteY0" fmla="*/ 6893 h 308543"/>
                    <a:gd name="connsiteX1" fmla="*/ 1011767 w 2180167"/>
                    <a:gd name="connsiteY1" fmla="*/ 271476 h 308543"/>
                    <a:gd name="connsiteX2" fmla="*/ 1758950 w 2180167"/>
                    <a:gd name="connsiteY2" fmla="*/ 277826 h 308543"/>
                    <a:gd name="connsiteX3" fmla="*/ 2180167 w 2180167"/>
                    <a:gd name="connsiteY3" fmla="*/ 2659 h 308543"/>
                    <a:gd name="connsiteX0" fmla="*/ 0 w 2180167"/>
                    <a:gd name="connsiteY0" fmla="*/ 605 h 302255"/>
                    <a:gd name="connsiteX1" fmla="*/ 1011767 w 2180167"/>
                    <a:gd name="connsiteY1" fmla="*/ 265188 h 302255"/>
                    <a:gd name="connsiteX2" fmla="*/ 1758950 w 2180167"/>
                    <a:gd name="connsiteY2" fmla="*/ 271538 h 302255"/>
                    <a:gd name="connsiteX3" fmla="*/ 2180167 w 2180167"/>
                    <a:gd name="connsiteY3" fmla="*/ 2721 h 302255"/>
                    <a:gd name="connsiteX0" fmla="*/ 0 w 2180167"/>
                    <a:gd name="connsiteY0" fmla="*/ 0 h 301650"/>
                    <a:gd name="connsiteX1" fmla="*/ 1011767 w 2180167"/>
                    <a:gd name="connsiteY1" fmla="*/ 264583 h 301650"/>
                    <a:gd name="connsiteX2" fmla="*/ 1758950 w 2180167"/>
                    <a:gd name="connsiteY2" fmla="*/ 270933 h 301650"/>
                    <a:gd name="connsiteX3" fmla="*/ 2180167 w 2180167"/>
                    <a:gd name="connsiteY3" fmla="*/ 2116 h 301650"/>
                    <a:gd name="connsiteX0" fmla="*/ 0 w 2180167"/>
                    <a:gd name="connsiteY0" fmla="*/ 0 h 292341"/>
                    <a:gd name="connsiteX1" fmla="*/ 1011767 w 2180167"/>
                    <a:gd name="connsiteY1" fmla="*/ 264583 h 292341"/>
                    <a:gd name="connsiteX2" fmla="*/ 1638300 w 2180167"/>
                    <a:gd name="connsiteY2" fmla="*/ 254000 h 292341"/>
                    <a:gd name="connsiteX3" fmla="*/ 2180167 w 2180167"/>
                    <a:gd name="connsiteY3" fmla="*/ 2116 h 292341"/>
                    <a:gd name="connsiteX0" fmla="*/ 0 w 2180167"/>
                    <a:gd name="connsiteY0" fmla="*/ 0 h 276847"/>
                    <a:gd name="connsiteX1" fmla="*/ 918634 w 2180167"/>
                    <a:gd name="connsiteY1" fmla="*/ 228600 h 276847"/>
                    <a:gd name="connsiteX2" fmla="*/ 1638300 w 2180167"/>
                    <a:gd name="connsiteY2" fmla="*/ 254000 h 276847"/>
                    <a:gd name="connsiteX3" fmla="*/ 2180167 w 2180167"/>
                    <a:gd name="connsiteY3" fmla="*/ 2116 h 276847"/>
                    <a:gd name="connsiteX0" fmla="*/ 0 w 2180167"/>
                    <a:gd name="connsiteY0" fmla="*/ 0 h 259739"/>
                    <a:gd name="connsiteX1" fmla="*/ 918634 w 2180167"/>
                    <a:gd name="connsiteY1" fmla="*/ 228600 h 259739"/>
                    <a:gd name="connsiteX2" fmla="*/ 1634067 w 2180167"/>
                    <a:gd name="connsiteY2" fmla="*/ 228600 h 259739"/>
                    <a:gd name="connsiteX3" fmla="*/ 2180167 w 2180167"/>
                    <a:gd name="connsiteY3" fmla="*/ 2116 h 259739"/>
                    <a:gd name="connsiteX0" fmla="*/ 0 w 2180167"/>
                    <a:gd name="connsiteY0" fmla="*/ 0 h 244261"/>
                    <a:gd name="connsiteX1" fmla="*/ 895351 w 2180167"/>
                    <a:gd name="connsiteY1" fmla="*/ 173566 h 244261"/>
                    <a:gd name="connsiteX2" fmla="*/ 1634067 w 2180167"/>
                    <a:gd name="connsiteY2" fmla="*/ 228600 h 244261"/>
                    <a:gd name="connsiteX3" fmla="*/ 2180167 w 2180167"/>
                    <a:gd name="connsiteY3" fmla="*/ 2116 h 244261"/>
                    <a:gd name="connsiteX0" fmla="*/ 0 w 2180167"/>
                    <a:gd name="connsiteY0" fmla="*/ 0 h 197666"/>
                    <a:gd name="connsiteX1" fmla="*/ 895351 w 2180167"/>
                    <a:gd name="connsiteY1" fmla="*/ 173566 h 197666"/>
                    <a:gd name="connsiteX2" fmla="*/ 1663700 w 2180167"/>
                    <a:gd name="connsiteY2" fmla="*/ 167217 h 197666"/>
                    <a:gd name="connsiteX3" fmla="*/ 2180167 w 2180167"/>
                    <a:gd name="connsiteY3" fmla="*/ 2116 h 197666"/>
                    <a:gd name="connsiteX0" fmla="*/ 0 w 2180167"/>
                    <a:gd name="connsiteY0" fmla="*/ 0 h 197666"/>
                    <a:gd name="connsiteX1" fmla="*/ 895351 w 2180167"/>
                    <a:gd name="connsiteY1" fmla="*/ 173566 h 197666"/>
                    <a:gd name="connsiteX2" fmla="*/ 1663700 w 2180167"/>
                    <a:gd name="connsiteY2" fmla="*/ 167217 h 197666"/>
                    <a:gd name="connsiteX3" fmla="*/ 2180167 w 2180167"/>
                    <a:gd name="connsiteY3" fmla="*/ 2116 h 197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80167" h="197666">
                      <a:moveTo>
                        <a:pt x="0" y="0"/>
                      </a:moveTo>
                      <a:cubicBezTo>
                        <a:pt x="359304" y="109714"/>
                        <a:pt x="618068" y="145697"/>
                        <a:pt x="895351" y="173566"/>
                      </a:cubicBezTo>
                      <a:cubicBezTo>
                        <a:pt x="1172634" y="201435"/>
                        <a:pt x="1468967" y="212020"/>
                        <a:pt x="1663700" y="167217"/>
                      </a:cubicBezTo>
                      <a:cubicBezTo>
                        <a:pt x="1858433" y="122414"/>
                        <a:pt x="2055637" y="74082"/>
                        <a:pt x="2180167" y="211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13" name="Gerade Verbindung mit Pfeil 48">
                <a:extLst>
                  <a:ext uri="{FF2B5EF4-FFF2-40B4-BE49-F238E27FC236}">
                    <a16:creationId xmlns:a16="http://schemas.microsoft.com/office/drawing/2014/main" id="{98BC6412-3CC8-33B0-3EEE-D8E4C4A821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2433" y="5238227"/>
                <a:ext cx="0" cy="1180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53">
                  <a:extLst>
                    <a:ext uri="{FF2B5EF4-FFF2-40B4-BE49-F238E27FC236}">
                      <a16:creationId xmlns:a16="http://schemas.microsoft.com/office/drawing/2014/main" id="{8908CE8E-DDC8-9797-DDF8-E005D87774F7}"/>
                    </a:ext>
                  </a:extLst>
                </p:cNvPr>
                <p:cNvSpPr txBox="1"/>
                <p:nvPr/>
              </p:nvSpPr>
              <p:spPr>
                <a:xfrm>
                  <a:off x="5607334" y="5334935"/>
                  <a:ext cx="395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6C458D54-8BAA-2B5A-6F59-E8E1CD3EE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7334" y="5334935"/>
                  <a:ext cx="39542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6615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uppieren 46">
            <a:extLst>
              <a:ext uri="{FF2B5EF4-FFF2-40B4-BE49-F238E27FC236}">
                <a16:creationId xmlns:a16="http://schemas.microsoft.com/office/drawing/2014/main" id="{6BD99945-7CAB-EA2E-44BC-E6A908487C7E}"/>
              </a:ext>
            </a:extLst>
          </p:cNvPr>
          <p:cNvGrpSpPr/>
          <p:nvPr/>
        </p:nvGrpSpPr>
        <p:grpSpPr>
          <a:xfrm>
            <a:off x="8460438" y="1709869"/>
            <a:ext cx="3424597" cy="4325425"/>
            <a:chOff x="8460438" y="1709869"/>
            <a:chExt cx="3424597" cy="4325425"/>
          </a:xfrm>
        </p:grpSpPr>
        <p:grpSp>
          <p:nvGrpSpPr>
            <p:cNvPr id="21" name="Gruppieren 22">
              <a:extLst>
                <a:ext uri="{FF2B5EF4-FFF2-40B4-BE49-F238E27FC236}">
                  <a16:creationId xmlns:a16="http://schemas.microsoft.com/office/drawing/2014/main" id="{F4C0E225-F191-E22B-0FDB-21648E37A34C}"/>
                </a:ext>
              </a:extLst>
            </p:cNvPr>
            <p:cNvGrpSpPr/>
            <p:nvPr/>
          </p:nvGrpSpPr>
          <p:grpSpPr>
            <a:xfrm>
              <a:off x="8460438" y="1709869"/>
              <a:ext cx="3424597" cy="4325425"/>
              <a:chOff x="8460438" y="1961656"/>
              <a:chExt cx="3424597" cy="4325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6">
                    <a:extLst>
                      <a:ext uri="{FF2B5EF4-FFF2-40B4-BE49-F238E27FC236}">
                        <a16:creationId xmlns:a16="http://schemas.microsoft.com/office/drawing/2014/main" id="{AD9CA787-61F1-5CE4-4F45-5D6A6B26DD3B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460438" y="1961656"/>
                    <a:ext cx="3424597" cy="432542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de-DE" b="1"/>
                      <a:t>Outputs</a:t>
                    </a:r>
                    <a:endParaRPr lang="de-DE" i="1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libri"/>
                      <a:cs typeface="Calibri"/>
                    </a:endParaRPr>
                  </a:p>
                  <a:p>
                    <a:pPr algn="ctr"/>
                    <a:endParaRPr lang="en-US"/>
                  </a:p>
                  <a:p>
                    <a:pPr algn="ctr"/>
                    <a:endParaRPr lang="en-US" sz="800"/>
                  </a:p>
                  <a:p>
                    <a:pPr algn="ctr"/>
                    <a:endParaRPr lang="en-US" sz="800"/>
                  </a:p>
                  <a:p>
                    <a:pPr algn="ctr"/>
                    <a:endParaRPr lang="en-US" sz="800"/>
                  </a:p>
                  <a:p>
                    <a:pPr algn="ctr"/>
                    <a:endParaRPr lang="en-US" sz="800"/>
                  </a:p>
                  <a:p>
                    <a:pPr algn="ctr"/>
                    <a:r>
                      <a:rPr lang="en-US"/>
                      <a:t>bending line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</mc:Choice>
            <mc:Fallback xmlns="">
              <p:sp>
                <p:nvSpPr>
                  <p:cNvPr id="20" name="TextBox 6">
                    <a:extLst>
                      <a:ext uri="{FF2B5EF4-FFF2-40B4-BE49-F238E27FC236}">
                        <a16:creationId xmlns:a16="http://schemas.microsoft.com/office/drawing/2014/main" id="{57095030-D5CC-BFFC-836B-81BA95102B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460438" y="1961656"/>
                    <a:ext cx="3424597" cy="432542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561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5" name="Grafik 9">
                <a:extLst>
                  <a:ext uri="{FF2B5EF4-FFF2-40B4-BE49-F238E27FC236}">
                    <a16:creationId xmlns:a16="http://schemas.microsoft.com/office/drawing/2014/main" id="{B23F94FE-8479-4056-F4EA-49859F43E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38" r="7132" b="1371"/>
              <a:stretch/>
            </p:blipFill>
            <p:spPr>
              <a:xfrm>
                <a:off x="8670102" y="3965580"/>
                <a:ext cx="3044414" cy="2219960"/>
              </a:xfrm>
              <a:prstGeom prst="rect">
                <a:avLst/>
              </a:prstGeom>
              <a:noFill/>
            </p:spPr>
          </p:pic>
        </p:grpSp>
        <p:pic>
          <p:nvPicPr>
            <p:cNvPr id="22" name="Grafik 56" descr="Ein Bild, das Schwarz, Dunkelheit, Natur, Mond enthält.&#10;&#10;Automatisch generierte Beschreibung">
              <a:extLst>
                <a:ext uri="{FF2B5EF4-FFF2-40B4-BE49-F238E27FC236}">
                  <a16:creationId xmlns:a16="http://schemas.microsoft.com/office/drawing/2014/main" id="{2572BB65-79AE-EA05-9C71-B1B01F49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123" b="58240"/>
            <a:stretch/>
          </p:blipFill>
          <p:spPr>
            <a:xfrm>
              <a:off x="9065170" y="3841541"/>
              <a:ext cx="264138" cy="286075"/>
            </a:xfrm>
            <a:prstGeom prst="rect">
              <a:avLst/>
            </a:prstGeom>
          </p:spPr>
        </p:pic>
        <p:pic>
          <p:nvPicPr>
            <p:cNvPr id="23" name="Grafik 57" descr="Ein Bild, das Schwarz, Dunkelheit, Natur, Mond enthält.&#10;&#10;Automatisch generierte Beschreibung">
              <a:extLst>
                <a:ext uri="{FF2B5EF4-FFF2-40B4-BE49-F238E27FC236}">
                  <a16:creationId xmlns:a16="http://schemas.microsoft.com/office/drawing/2014/main" id="{E963F1EE-751B-9BC6-2D08-54B92D454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53" t="-1739" r="-1108" b="53853"/>
            <a:stretch/>
          </p:blipFill>
          <p:spPr>
            <a:xfrm>
              <a:off x="11363794" y="3833809"/>
              <a:ext cx="310873" cy="328039"/>
            </a:xfrm>
            <a:prstGeom prst="rect">
              <a:avLst/>
            </a:prstGeom>
          </p:spPr>
        </p:pic>
      </p:grpSp>
      <p:grpSp>
        <p:nvGrpSpPr>
          <p:cNvPr id="26" name="Gruppieren 45">
            <a:extLst>
              <a:ext uri="{FF2B5EF4-FFF2-40B4-BE49-F238E27FC236}">
                <a16:creationId xmlns:a16="http://schemas.microsoft.com/office/drawing/2014/main" id="{38DB9BFD-49A8-C4C9-1461-72F20168A771}"/>
              </a:ext>
            </a:extLst>
          </p:cNvPr>
          <p:cNvGrpSpPr/>
          <p:nvPr/>
        </p:nvGrpSpPr>
        <p:grpSpPr>
          <a:xfrm>
            <a:off x="320390" y="1706097"/>
            <a:ext cx="3424597" cy="4329197"/>
            <a:chOff x="320390" y="1706097"/>
            <a:chExt cx="3424597" cy="4329197"/>
          </a:xfrm>
        </p:grpSpPr>
        <p:grpSp>
          <p:nvGrpSpPr>
            <p:cNvPr id="27" name="Gruppieren 14">
              <a:extLst>
                <a:ext uri="{FF2B5EF4-FFF2-40B4-BE49-F238E27FC236}">
                  <a16:creationId xmlns:a16="http://schemas.microsoft.com/office/drawing/2014/main" id="{70D10A9E-04A7-45B5-9B0A-96B9E3C29420}"/>
                </a:ext>
              </a:extLst>
            </p:cNvPr>
            <p:cNvGrpSpPr/>
            <p:nvPr/>
          </p:nvGrpSpPr>
          <p:grpSpPr>
            <a:xfrm>
              <a:off x="320390" y="1706097"/>
              <a:ext cx="3424597" cy="4329197"/>
              <a:chOff x="171160" y="2017640"/>
              <a:chExt cx="3281711" cy="43325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6">
                    <a:extLst>
                      <a:ext uri="{FF2B5EF4-FFF2-40B4-BE49-F238E27FC236}">
                        <a16:creationId xmlns:a16="http://schemas.microsoft.com/office/drawing/2014/main" id="{D7ADCEDC-00FB-4619-1C1B-1464732D06D6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171160" y="2017640"/>
                    <a:ext cx="3281711" cy="43325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b="1"/>
                      <a:t>Inputs</a:t>
                    </a:r>
                  </a:p>
                  <a:p>
                    <a:pPr algn="ctr"/>
                    <a:r>
                      <a:rPr lang="en-US" sz="1000" b="1" i="1">
                        <a:latin typeface="Cambria Math" panose="02040503050406030204" pitchFamily="18" charset="0"/>
                        <a:ea typeface="Calibri"/>
                        <a:cs typeface="Calibri"/>
                      </a:rPr>
                      <a:t> </a:t>
                    </a:r>
                    <a:br>
                      <a:rPr lang="de-DE" b="1" i="1">
                        <a:latin typeface="Cambria Math" panose="02040503050406030204" pitchFamily="18" charset="0"/>
                        <a:ea typeface="Calibri"/>
                        <a:cs typeface="Calibri"/>
                      </a:rPr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1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𝜽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=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e-DE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T</m:t>
                              </m:r>
                            </m:sup>
                          </m:sSup>
                        </m:oMath>
                      </m:oMathPara>
                    </a14:m>
                    <a:endParaRPr lang="en-US" b="1"/>
                  </a:p>
                  <a:p>
                    <a:pPr algn="ctr"/>
                    <a:r>
                      <a:rPr lang="en-US" sz="700"/>
                      <a:t> 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   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=   15.0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𝑡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/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𝑚</m:t>
                          </m:r>
                        </m:oMath>
                      </m:oMathPara>
                    </a14:m>
                    <a:endParaRPr lang="de-DE" b="0" i="1">
                      <a:latin typeface="Cambria Math" panose="02040503050406030204" pitchFamily="18" charset="0"/>
                      <a:ea typeface="Cambria Math" panose="02040503050406030204" pitchFamily="18" charset="0"/>
                      <a:cs typeface="Calibri"/>
                    </a:endParaRPr>
                  </a:p>
                  <a:p>
                    <a:r>
                      <a:rPr lang="de-DE">
                        <a:ea typeface="Calibri"/>
                        <a:cs typeface="Calibri"/>
                      </a:rPr>
                      <a:t>               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=−10.0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𝑡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/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𝑚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2</m:t>
                            </m:r>
                          </m:sup>
                        </m:sSup>
                      </m:oMath>
                    </a14:m>
                    <a:endParaRPr lang="de-DE">
                      <a:ea typeface="Cambria Math" panose="02040503050406030204" pitchFamily="18" charset="0"/>
                      <a:cs typeface="Calibri"/>
                    </a:endParaRPr>
                  </a:p>
                  <a:p>
                    <a:r>
                      <a:rPr lang="de-DE" sz="800">
                        <a:ea typeface="Calibri"/>
                        <a:cs typeface="Calibri"/>
                      </a:rPr>
                      <a:t> </a:t>
                    </a:r>
                  </a:p>
                  <a:p>
                    <a:pPr algn="ctr"/>
                    <a:r>
                      <a:rPr lang="de-DE">
                        <a:solidFill>
                          <a:schemeClr val="accent1"/>
                        </a:solidFill>
                        <a:ea typeface="Calibri"/>
                        <a:cs typeface="Calibri"/>
                      </a:rPr>
                      <a:t>load </a:t>
                    </a:r>
                    <a14:m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𝑞</m:t>
                        </m:r>
                        <m:d>
                          <m:d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𝑥</m:t>
                            </m:r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, </m:t>
                            </m:r>
                            <m:r>
                              <a:rPr lang="de-DE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𝜽</m:t>
                            </m:r>
                          </m:e>
                        </m:d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=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𝑥</m:t>
                        </m:r>
                      </m:oMath>
                    </a14:m>
                    <a:endParaRPr lang="de-DE" i="1">
                      <a:solidFill>
                        <a:schemeClr val="accent1"/>
                      </a:solidFill>
                      <a:latin typeface="Cambria Math" panose="02040503050406030204" pitchFamily="18" charset="0"/>
                      <a:ea typeface="Calibri"/>
                      <a:cs typeface="Calibri"/>
                    </a:endParaRPr>
                  </a:p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  <a:p>
                    <a:pPr algn="ctr"/>
                    <a:endParaRPr lang="en-US" sz="800"/>
                  </a:p>
                  <a:p>
                    <a:pPr algn="ctr"/>
                    <a:r>
                      <a:rPr lang="en-US" sz="800"/>
                      <a:t> </a:t>
                    </a:r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</mc:Choice>
            <mc:Fallback xmlns="">
              <p:sp>
                <p:nvSpPr>
                  <p:cNvPr id="9" name="TextBox 6">
                    <a:extLst>
                      <a:ext uri="{FF2B5EF4-FFF2-40B4-BE49-F238E27FC236}">
                        <a16:creationId xmlns:a16="http://schemas.microsoft.com/office/drawing/2014/main" id="{A3B9CE56-C6D3-ED7A-9D15-AA2531CF0F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1160" y="2017640"/>
                    <a:ext cx="3281711" cy="433256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70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4" name="Grafik 1">
                <a:extLst>
                  <a:ext uri="{FF2B5EF4-FFF2-40B4-BE49-F238E27FC236}">
                    <a16:creationId xmlns:a16="http://schemas.microsoft.com/office/drawing/2014/main" id="{CC7831C0-AA5E-FAAC-46BA-894FB3251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58" r="9076" b="2199"/>
              <a:stretch/>
            </p:blipFill>
            <p:spPr>
              <a:xfrm>
                <a:off x="241467" y="3978604"/>
                <a:ext cx="3030822" cy="2269979"/>
              </a:xfrm>
              <a:prstGeom prst="rect">
                <a:avLst/>
              </a:prstGeom>
            </p:spPr>
          </p:pic>
        </p:grpSp>
        <p:cxnSp>
          <p:nvCxnSpPr>
            <p:cNvPr id="28" name="Gerade Verbindung mit Pfeil 25">
              <a:extLst>
                <a:ext uri="{FF2B5EF4-FFF2-40B4-BE49-F238E27FC236}">
                  <a16:creationId xmlns:a16="http://schemas.microsoft.com/office/drawing/2014/main" id="{78C96A71-36EB-5AAB-21AB-FAB9F0F4AF46}"/>
                </a:ext>
              </a:extLst>
            </p:cNvPr>
            <p:cNvCxnSpPr>
              <a:cxnSpLocks/>
            </p:cNvCxnSpPr>
            <p:nvPr/>
          </p:nvCxnSpPr>
          <p:spPr>
            <a:xfrm>
              <a:off x="953466" y="4332288"/>
              <a:ext cx="0" cy="1372225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7">
              <a:extLst>
                <a:ext uri="{FF2B5EF4-FFF2-40B4-BE49-F238E27FC236}">
                  <a16:creationId xmlns:a16="http://schemas.microsoft.com/office/drawing/2014/main" id="{44122CB6-C3B1-92E8-4B88-0E0FBA958AAC}"/>
                </a:ext>
              </a:extLst>
            </p:cNvPr>
            <p:cNvCxnSpPr>
              <a:cxnSpLocks/>
            </p:cNvCxnSpPr>
            <p:nvPr/>
          </p:nvCxnSpPr>
          <p:spPr>
            <a:xfrm>
              <a:off x="3399803" y="5246206"/>
              <a:ext cx="0" cy="45830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F5C4DA34-6C7E-F5FC-1B0C-E0C3206039AF}"/>
                </a:ext>
              </a:extLst>
            </p:cNvPr>
            <p:cNvCxnSpPr>
              <a:cxnSpLocks/>
            </p:cNvCxnSpPr>
            <p:nvPr/>
          </p:nvCxnSpPr>
          <p:spPr>
            <a:xfrm>
              <a:off x="1586878" y="4575175"/>
              <a:ext cx="0" cy="1130926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1">
              <a:extLst>
                <a:ext uri="{FF2B5EF4-FFF2-40B4-BE49-F238E27FC236}">
                  <a16:creationId xmlns:a16="http://schemas.microsoft.com/office/drawing/2014/main" id="{686DFC30-9AEA-CDEB-D4DC-838539584226}"/>
                </a:ext>
              </a:extLst>
            </p:cNvPr>
            <p:cNvCxnSpPr>
              <a:cxnSpLocks/>
            </p:cNvCxnSpPr>
            <p:nvPr/>
          </p:nvCxnSpPr>
          <p:spPr>
            <a:xfrm>
              <a:off x="2171467" y="4787900"/>
              <a:ext cx="9136" cy="916613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3">
              <a:extLst>
                <a:ext uri="{FF2B5EF4-FFF2-40B4-BE49-F238E27FC236}">
                  <a16:creationId xmlns:a16="http://schemas.microsoft.com/office/drawing/2014/main" id="{FBE42FD1-7C58-3FB3-A6FB-212643596D50}"/>
                </a:ext>
              </a:extLst>
            </p:cNvPr>
            <p:cNvCxnSpPr>
              <a:cxnSpLocks/>
            </p:cNvCxnSpPr>
            <p:nvPr/>
          </p:nvCxnSpPr>
          <p:spPr>
            <a:xfrm>
              <a:off x="2763224" y="5003800"/>
              <a:ext cx="0" cy="700713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97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FD6B16-F1E1-1EF1-E815-25C94CE9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UQ – Beam example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37FF3-1470-566B-B9C2-83BC8DF4B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FAA98-5840-0B29-9C62-7AD33EF451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36FCE-8D43-EEA6-12FD-33290086F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Pfeil nach rechts 282">
            <a:extLst>
              <a:ext uri="{FF2B5EF4-FFF2-40B4-BE49-F238E27FC236}">
                <a16:creationId xmlns:a16="http://schemas.microsoft.com/office/drawing/2014/main" id="{CFAE1283-70AC-0DF6-CB5C-11CB21D3EC08}"/>
              </a:ext>
            </a:extLst>
          </p:cNvPr>
          <p:cNvSpPr/>
          <p:nvPr/>
        </p:nvSpPr>
        <p:spPr>
          <a:xfrm>
            <a:off x="3830553" y="3518698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feil nach rechts 282">
            <a:extLst>
              <a:ext uri="{FF2B5EF4-FFF2-40B4-BE49-F238E27FC236}">
                <a16:creationId xmlns:a16="http://schemas.microsoft.com/office/drawing/2014/main" id="{AAA51E79-5822-298C-39DD-378F0E872AD0}"/>
              </a:ext>
            </a:extLst>
          </p:cNvPr>
          <p:cNvSpPr/>
          <p:nvPr/>
        </p:nvSpPr>
        <p:spPr>
          <a:xfrm>
            <a:off x="7897016" y="3518698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D321DD2E-00F6-94DD-B7DA-75A527DCF5C8}"/>
                  </a:ext>
                </a:extLst>
              </p:cNvPr>
              <p:cNvSpPr txBox="1"/>
              <p:nvPr/>
            </p:nvSpPr>
            <p:spPr bwMode="auto">
              <a:xfrm>
                <a:off x="320390" y="1703884"/>
                <a:ext cx="3424597" cy="4329196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/>
                  <a:t>Inputs</a:t>
                </a:r>
              </a:p>
              <a:p>
                <a:pPr algn="ctr"/>
                <a:r>
                  <a:rPr lang="en-US" sz="1000" b="1" i="1">
                    <a:latin typeface="Cambria Math" panose="02040503050406030204" pitchFamily="18" charset="0"/>
                    <a:ea typeface="Calibri"/>
                    <a:cs typeface="Calibri"/>
                  </a:rPr>
                  <a:t> </a:t>
                </a:r>
                <a:br>
                  <a:rPr lang="de-DE" b="1" i="1">
                    <a:latin typeface="Cambria Math" panose="02040503050406030204" pitchFamily="18" charset="0"/>
                    <a:ea typeface="Calibri"/>
                    <a:cs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𝜽</m:t>
                      </m:r>
                      <m:r>
                        <a:rPr lang="de-DE" i="1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b="1"/>
              </a:p>
              <a:p>
                <a:pPr algn="ctr"/>
                <a:r>
                  <a:rPr lang="en-US" sz="70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  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=10.0, 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=4.0</m:t>
                          </m:r>
                        </m:e>
                      </m:d>
                    </m:oMath>
                  </m:oMathPara>
                </a14:m>
                <a:endParaRPr lang="de-DE" b="0" i="1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 ~ 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𝒩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=0.0,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9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.0</m:t>
                          </m:r>
                        </m:e>
                      </m:d>
                    </m:oMath>
                  </m:oMathPara>
                </a14:m>
                <a:endParaRPr lang="de-DE">
                  <a:ea typeface="Cambria Math" panose="02040503050406030204" pitchFamily="18" charset="0"/>
                  <a:cs typeface="Calibri"/>
                </a:endParaRPr>
              </a:p>
              <a:p>
                <a:r>
                  <a:rPr lang="de-DE" sz="800">
                    <a:ea typeface="Calibri"/>
                    <a:cs typeface="Calibri"/>
                  </a:rPr>
                  <a:t> </a:t>
                </a:r>
              </a:p>
              <a:p>
                <a:pPr algn="ctr"/>
                <a:r>
                  <a:rPr lang="de-DE" err="1">
                    <a:solidFill>
                      <a:schemeClr val="accent1"/>
                    </a:solidFill>
                    <a:ea typeface="Calibri"/>
                    <a:cs typeface="Calibri"/>
                  </a:rPr>
                  <a:t>load</a:t>
                </a:r>
                <a:r>
                  <a:rPr lang="de-DE">
                    <a:solidFill>
                      <a:schemeClr val="accent1"/>
                    </a:solidFill>
                    <a:ea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𝑞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𝑥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, </m:t>
                        </m:r>
                        <m:r>
                          <a:rPr lang="de-DE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𝜽</m:t>
                        </m:r>
                      </m:e>
                    </m:d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𝑥</m:t>
                    </m:r>
                  </m:oMath>
                </a14:m>
                <a:endParaRPr lang="de-DE" i="1">
                  <a:solidFill>
                    <a:schemeClr val="accent1"/>
                  </a:solidFill>
                  <a:latin typeface="Cambria Math" panose="02040503050406030204" pitchFamily="18" charset="0"/>
                  <a:ea typeface="Calibri"/>
                  <a:cs typeface="Calibri"/>
                </a:endParaRPr>
              </a:p>
              <a:p>
                <a:pPr algn="ctr"/>
                <a:endParaRPr lang="en-US"/>
              </a:p>
              <a:p>
                <a:pPr algn="ctr"/>
                <a:endParaRPr lang="en-US" sz="800"/>
              </a:p>
              <a:p>
                <a:pPr algn="ctr"/>
                <a:r>
                  <a:rPr lang="en-US" sz="800"/>
                  <a:t> </a:t>
                </a:r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</p:txBody>
          </p:sp>
        </mc:Choice>
        <mc:Fallback xmlns=""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D321DD2E-00F6-94DD-B7DA-75A527DCF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390" y="1703884"/>
                <a:ext cx="3424597" cy="4329196"/>
              </a:xfrm>
              <a:prstGeom prst="rect">
                <a:avLst/>
              </a:prstGeom>
              <a:blipFill>
                <a:blip r:embed="rId3"/>
                <a:stretch>
                  <a:fillRect t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1">
            <a:extLst>
              <a:ext uri="{FF2B5EF4-FFF2-40B4-BE49-F238E27FC236}">
                <a16:creationId xmlns:a16="http://schemas.microsoft.com/office/drawing/2014/main" id="{C1F2DC9C-7A24-18C5-AD19-363B8CD9A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10493" r="8094"/>
          <a:stretch/>
        </p:blipFill>
        <p:spPr>
          <a:xfrm>
            <a:off x="477767" y="3663696"/>
            <a:ext cx="3109842" cy="2314341"/>
          </a:xfrm>
          <a:prstGeom prst="rect">
            <a:avLst/>
          </a:prstGeom>
        </p:spPr>
      </p:pic>
      <p:cxnSp>
        <p:nvCxnSpPr>
          <p:cNvPr id="11" name="Gerade Verbindung mit Pfeil 25">
            <a:extLst>
              <a:ext uri="{FF2B5EF4-FFF2-40B4-BE49-F238E27FC236}">
                <a16:creationId xmlns:a16="http://schemas.microsoft.com/office/drawing/2014/main" id="{C6B005D5-304B-AB01-08B4-495A019051A2}"/>
              </a:ext>
            </a:extLst>
          </p:cNvPr>
          <p:cNvCxnSpPr>
            <a:cxnSpLocks/>
          </p:cNvCxnSpPr>
          <p:nvPr/>
        </p:nvCxnSpPr>
        <p:spPr>
          <a:xfrm>
            <a:off x="955054" y="4667250"/>
            <a:ext cx="0" cy="1035050"/>
          </a:xfrm>
          <a:prstGeom prst="straightConnector1">
            <a:avLst/>
          </a:prstGeom>
          <a:ln>
            <a:solidFill>
              <a:srgbClr val="EE7D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27">
            <a:extLst>
              <a:ext uri="{FF2B5EF4-FFF2-40B4-BE49-F238E27FC236}">
                <a16:creationId xmlns:a16="http://schemas.microsoft.com/office/drawing/2014/main" id="{DD59DED1-8013-A6DD-9E09-E46ADC0E6DF0}"/>
              </a:ext>
            </a:extLst>
          </p:cNvPr>
          <p:cNvCxnSpPr>
            <a:cxnSpLocks/>
          </p:cNvCxnSpPr>
          <p:nvPr/>
        </p:nvCxnSpPr>
        <p:spPr>
          <a:xfrm>
            <a:off x="3399803" y="4984227"/>
            <a:ext cx="0" cy="718073"/>
          </a:xfrm>
          <a:prstGeom prst="straightConnector1">
            <a:avLst/>
          </a:prstGeom>
          <a:ln>
            <a:solidFill>
              <a:srgbClr val="EE7D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29">
            <a:extLst>
              <a:ext uri="{FF2B5EF4-FFF2-40B4-BE49-F238E27FC236}">
                <a16:creationId xmlns:a16="http://schemas.microsoft.com/office/drawing/2014/main" id="{AD723588-C579-5744-2F89-3A8701B558B3}"/>
              </a:ext>
            </a:extLst>
          </p:cNvPr>
          <p:cNvCxnSpPr>
            <a:cxnSpLocks/>
          </p:cNvCxnSpPr>
          <p:nvPr/>
        </p:nvCxnSpPr>
        <p:spPr>
          <a:xfrm>
            <a:off x="1586878" y="4751917"/>
            <a:ext cx="0" cy="951971"/>
          </a:xfrm>
          <a:prstGeom prst="straightConnector1">
            <a:avLst/>
          </a:prstGeom>
          <a:ln>
            <a:solidFill>
              <a:srgbClr val="EE7D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31">
            <a:extLst>
              <a:ext uri="{FF2B5EF4-FFF2-40B4-BE49-F238E27FC236}">
                <a16:creationId xmlns:a16="http://schemas.microsoft.com/office/drawing/2014/main" id="{3D8C2318-E8F1-3B6F-5EE6-8CE31DCA39DD}"/>
              </a:ext>
            </a:extLst>
          </p:cNvPr>
          <p:cNvCxnSpPr>
            <a:cxnSpLocks/>
          </p:cNvCxnSpPr>
          <p:nvPr/>
        </p:nvCxnSpPr>
        <p:spPr>
          <a:xfrm>
            <a:off x="2180603" y="4820866"/>
            <a:ext cx="0" cy="881434"/>
          </a:xfrm>
          <a:prstGeom prst="straightConnector1">
            <a:avLst/>
          </a:prstGeom>
          <a:ln>
            <a:solidFill>
              <a:srgbClr val="EE7D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33">
            <a:extLst>
              <a:ext uri="{FF2B5EF4-FFF2-40B4-BE49-F238E27FC236}">
                <a16:creationId xmlns:a16="http://schemas.microsoft.com/office/drawing/2014/main" id="{714F6452-43C5-D439-5A6D-150210B9059F}"/>
              </a:ext>
            </a:extLst>
          </p:cNvPr>
          <p:cNvCxnSpPr>
            <a:cxnSpLocks/>
          </p:cNvCxnSpPr>
          <p:nvPr/>
        </p:nvCxnSpPr>
        <p:spPr>
          <a:xfrm>
            <a:off x="2763224" y="4904317"/>
            <a:ext cx="0" cy="797983"/>
          </a:xfrm>
          <a:prstGeom prst="straightConnector1">
            <a:avLst/>
          </a:prstGeom>
          <a:ln>
            <a:solidFill>
              <a:srgbClr val="EE7D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54">
            <a:extLst>
              <a:ext uri="{FF2B5EF4-FFF2-40B4-BE49-F238E27FC236}">
                <a16:creationId xmlns:a16="http://schemas.microsoft.com/office/drawing/2014/main" id="{7D6A8EFB-8F03-2685-1EFD-482B51FFDD02}"/>
              </a:ext>
            </a:extLst>
          </p:cNvPr>
          <p:cNvGrpSpPr/>
          <p:nvPr/>
        </p:nvGrpSpPr>
        <p:grpSpPr>
          <a:xfrm>
            <a:off x="4383701" y="1707656"/>
            <a:ext cx="3424597" cy="4325425"/>
            <a:chOff x="4383701" y="1961656"/>
            <a:chExt cx="3424597" cy="4325425"/>
          </a:xfrm>
        </p:grpSpPr>
        <p:grpSp>
          <p:nvGrpSpPr>
            <p:cNvPr id="17" name="Gruppieren 50">
              <a:extLst>
                <a:ext uri="{FF2B5EF4-FFF2-40B4-BE49-F238E27FC236}">
                  <a16:creationId xmlns:a16="http://schemas.microsoft.com/office/drawing/2014/main" id="{2316DEAA-F006-66B1-2E1B-E7AE6D50CEDD}"/>
                </a:ext>
              </a:extLst>
            </p:cNvPr>
            <p:cNvGrpSpPr/>
            <p:nvPr/>
          </p:nvGrpSpPr>
          <p:grpSpPr>
            <a:xfrm>
              <a:off x="4383701" y="1961656"/>
              <a:ext cx="3424597" cy="4325425"/>
              <a:chOff x="4383701" y="1961656"/>
              <a:chExt cx="3424597" cy="4325425"/>
            </a:xfrm>
          </p:grpSpPr>
          <p:grpSp>
            <p:nvGrpSpPr>
              <p:cNvPr id="19" name="Gruppieren 41">
                <a:extLst>
                  <a:ext uri="{FF2B5EF4-FFF2-40B4-BE49-F238E27FC236}">
                    <a16:creationId xmlns:a16="http://schemas.microsoft.com/office/drawing/2014/main" id="{96038C76-C94D-4397-45AC-AE0425DB291E}"/>
                  </a:ext>
                </a:extLst>
              </p:cNvPr>
              <p:cNvGrpSpPr/>
              <p:nvPr/>
            </p:nvGrpSpPr>
            <p:grpSpPr>
              <a:xfrm>
                <a:off x="4383701" y="1961656"/>
                <a:ext cx="3424597" cy="4325425"/>
                <a:chOff x="4383701" y="1961656"/>
                <a:chExt cx="3424597" cy="4325425"/>
              </a:xfrm>
            </p:grpSpPr>
            <p:grpSp>
              <p:nvGrpSpPr>
                <p:cNvPr id="21" name="Gruppieren 23">
                  <a:extLst>
                    <a:ext uri="{FF2B5EF4-FFF2-40B4-BE49-F238E27FC236}">
                      <a16:creationId xmlns:a16="http://schemas.microsoft.com/office/drawing/2014/main" id="{D25B96C6-E4C1-872E-1235-6DC21D776F3A}"/>
                    </a:ext>
                  </a:extLst>
                </p:cNvPr>
                <p:cNvGrpSpPr/>
                <p:nvPr/>
              </p:nvGrpSpPr>
              <p:grpSpPr>
                <a:xfrm>
                  <a:off x="4383701" y="1961656"/>
                  <a:ext cx="3424597" cy="4325425"/>
                  <a:chOff x="4383701" y="1961656"/>
                  <a:chExt cx="3424597" cy="432542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6">
                        <a:extLst>
                          <a:ext uri="{FF2B5EF4-FFF2-40B4-BE49-F238E27FC236}">
                            <a16:creationId xmlns:a16="http://schemas.microsoft.com/office/drawing/2014/main" id="{D32E8157-1F64-D38E-FACA-ACA29D8ACA37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4383701" y="1961656"/>
                        <a:ext cx="3424597" cy="4325425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de-DE" b="1"/>
                          <a:t>Model</a:t>
                        </a:r>
                        <a:endParaRPr lang="de-D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endParaRPr>
                      </a:p>
                      <a:p>
                        <a:pPr algn="ctr"/>
                        <a:endParaRPr lang="en-US" sz="800"/>
                      </a:p>
                      <a:p>
                        <a:pPr algn="ctr"/>
                        <a:endParaRPr lang="en-US" sz="800"/>
                      </a:p>
                      <a:p>
                        <a:pPr algn="ctr"/>
                        <a:r>
                          <a:rPr lang="en-US" sz="800"/>
                          <a:t> </a:t>
                        </a: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/>
                      </a:p>
                      <a:p>
                        <a:pPr algn="ctr"/>
                        <a:endParaRPr lang="de-DE" sz="2400" b="0" i="1"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:r>
                          <a:rPr lang="de-DE"/>
                          <a:t>Where</a:t>
                        </a:r>
                        <a:r>
                          <a:rPr lang="de-DE" i="1">
                            <a:latin typeface="Cambria Math" panose="020405030504060302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de-DE" i="1"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lang="de-DE" err="1"/>
                          <a:t>models</a:t>
                        </a:r>
                        <a:r>
                          <a:rPr lang="de-DE"/>
                          <a:t> a </a:t>
                        </a:r>
                        <a:r>
                          <a:rPr lang="de-DE" err="1"/>
                          <a:t>static</a:t>
                        </a:r>
                        <a:r>
                          <a:rPr lang="de-DE"/>
                          <a:t>    Euler-Bernoulli beam:</a:t>
                        </a:r>
                      </a:p>
                      <a:p>
                        <a:pPr algn="ctr"/>
                        <a:endParaRPr lang="de-DE" sz="800"/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𝐸𝐼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>
                          <a:solidFill>
                            <a:schemeClr val="accent1"/>
                          </a:solidFill>
                        </a:endParaRP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</mc:Choice>
                <mc:Fallback xmlns="">
                  <p:sp>
                    <p:nvSpPr>
                      <p:cNvPr id="18" name="TextBox 6">
                        <a:extLst>
                          <a:ext uri="{FF2B5EF4-FFF2-40B4-BE49-F238E27FC236}">
                            <a16:creationId xmlns:a16="http://schemas.microsoft.com/office/drawing/2014/main" id="{679340CF-DCFB-FF12-0202-B01F2950A8C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383701" y="1961656"/>
                        <a:ext cx="3424597" cy="432542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t="-5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feld 11">
                        <a:extLst>
                          <a:ext uri="{FF2B5EF4-FFF2-40B4-BE49-F238E27FC236}">
                            <a16:creationId xmlns:a16="http://schemas.microsoft.com/office/drawing/2014/main" id="{1FFE0D6E-E41F-7FFB-826B-59C397D471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27946" y="4530717"/>
                        <a:ext cx="659446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𝑞</m:t>
                              </m:r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(</m:t>
                              </m:r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𝑥</m:t>
                              </m:r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de-DE" sz="1600">
                          <a:solidFill>
                            <a:schemeClr val="accent1"/>
                          </a:solidFill>
                          <a:ea typeface="Calibri"/>
                          <a:cs typeface="Calibri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" name="Textfeld 11">
                        <a:extLst>
                          <a:ext uri="{FF2B5EF4-FFF2-40B4-BE49-F238E27FC236}">
                            <a16:creationId xmlns:a16="http://schemas.microsoft.com/office/drawing/2014/main" id="{EDAD001E-EAD4-8699-B5EA-387F1188B06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27946" y="4530717"/>
                        <a:ext cx="659446" cy="33855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09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2" name="Freihandform: Form 38">
                  <a:extLst>
                    <a:ext uri="{FF2B5EF4-FFF2-40B4-BE49-F238E27FC236}">
                      <a16:creationId xmlns:a16="http://schemas.microsoft.com/office/drawing/2014/main" id="{12E3BCF5-A030-3165-2503-CDB5BA2A93DB}"/>
                    </a:ext>
                  </a:extLst>
                </p:cNvPr>
                <p:cNvSpPr/>
                <p:nvPr/>
              </p:nvSpPr>
              <p:spPr>
                <a:xfrm>
                  <a:off x="4789488" y="5238227"/>
                  <a:ext cx="2192337" cy="133873"/>
                </a:xfrm>
                <a:custGeom>
                  <a:avLst/>
                  <a:gdLst>
                    <a:gd name="connsiteX0" fmla="*/ 0 w 2180167"/>
                    <a:gd name="connsiteY0" fmla="*/ 6893 h 308543"/>
                    <a:gd name="connsiteX1" fmla="*/ 1011767 w 2180167"/>
                    <a:gd name="connsiteY1" fmla="*/ 271476 h 308543"/>
                    <a:gd name="connsiteX2" fmla="*/ 1758950 w 2180167"/>
                    <a:gd name="connsiteY2" fmla="*/ 277826 h 308543"/>
                    <a:gd name="connsiteX3" fmla="*/ 2180167 w 2180167"/>
                    <a:gd name="connsiteY3" fmla="*/ 2659 h 308543"/>
                    <a:gd name="connsiteX0" fmla="*/ 0 w 2180167"/>
                    <a:gd name="connsiteY0" fmla="*/ 605 h 302255"/>
                    <a:gd name="connsiteX1" fmla="*/ 1011767 w 2180167"/>
                    <a:gd name="connsiteY1" fmla="*/ 265188 h 302255"/>
                    <a:gd name="connsiteX2" fmla="*/ 1758950 w 2180167"/>
                    <a:gd name="connsiteY2" fmla="*/ 271538 h 302255"/>
                    <a:gd name="connsiteX3" fmla="*/ 2180167 w 2180167"/>
                    <a:gd name="connsiteY3" fmla="*/ 2721 h 302255"/>
                    <a:gd name="connsiteX0" fmla="*/ 0 w 2180167"/>
                    <a:gd name="connsiteY0" fmla="*/ 0 h 301650"/>
                    <a:gd name="connsiteX1" fmla="*/ 1011767 w 2180167"/>
                    <a:gd name="connsiteY1" fmla="*/ 264583 h 301650"/>
                    <a:gd name="connsiteX2" fmla="*/ 1758950 w 2180167"/>
                    <a:gd name="connsiteY2" fmla="*/ 270933 h 301650"/>
                    <a:gd name="connsiteX3" fmla="*/ 2180167 w 2180167"/>
                    <a:gd name="connsiteY3" fmla="*/ 2116 h 301650"/>
                    <a:gd name="connsiteX0" fmla="*/ 0 w 2180167"/>
                    <a:gd name="connsiteY0" fmla="*/ 0 h 292341"/>
                    <a:gd name="connsiteX1" fmla="*/ 1011767 w 2180167"/>
                    <a:gd name="connsiteY1" fmla="*/ 264583 h 292341"/>
                    <a:gd name="connsiteX2" fmla="*/ 1638300 w 2180167"/>
                    <a:gd name="connsiteY2" fmla="*/ 254000 h 292341"/>
                    <a:gd name="connsiteX3" fmla="*/ 2180167 w 2180167"/>
                    <a:gd name="connsiteY3" fmla="*/ 2116 h 292341"/>
                    <a:gd name="connsiteX0" fmla="*/ 0 w 2180167"/>
                    <a:gd name="connsiteY0" fmla="*/ 0 h 276847"/>
                    <a:gd name="connsiteX1" fmla="*/ 918634 w 2180167"/>
                    <a:gd name="connsiteY1" fmla="*/ 228600 h 276847"/>
                    <a:gd name="connsiteX2" fmla="*/ 1638300 w 2180167"/>
                    <a:gd name="connsiteY2" fmla="*/ 254000 h 276847"/>
                    <a:gd name="connsiteX3" fmla="*/ 2180167 w 2180167"/>
                    <a:gd name="connsiteY3" fmla="*/ 2116 h 276847"/>
                    <a:gd name="connsiteX0" fmla="*/ 0 w 2180167"/>
                    <a:gd name="connsiteY0" fmla="*/ 0 h 259739"/>
                    <a:gd name="connsiteX1" fmla="*/ 918634 w 2180167"/>
                    <a:gd name="connsiteY1" fmla="*/ 228600 h 259739"/>
                    <a:gd name="connsiteX2" fmla="*/ 1634067 w 2180167"/>
                    <a:gd name="connsiteY2" fmla="*/ 228600 h 259739"/>
                    <a:gd name="connsiteX3" fmla="*/ 2180167 w 2180167"/>
                    <a:gd name="connsiteY3" fmla="*/ 2116 h 259739"/>
                    <a:gd name="connsiteX0" fmla="*/ 0 w 2180167"/>
                    <a:gd name="connsiteY0" fmla="*/ 0 h 244261"/>
                    <a:gd name="connsiteX1" fmla="*/ 895351 w 2180167"/>
                    <a:gd name="connsiteY1" fmla="*/ 173566 h 244261"/>
                    <a:gd name="connsiteX2" fmla="*/ 1634067 w 2180167"/>
                    <a:gd name="connsiteY2" fmla="*/ 228600 h 244261"/>
                    <a:gd name="connsiteX3" fmla="*/ 2180167 w 2180167"/>
                    <a:gd name="connsiteY3" fmla="*/ 2116 h 244261"/>
                    <a:gd name="connsiteX0" fmla="*/ 0 w 2180167"/>
                    <a:gd name="connsiteY0" fmla="*/ 0 h 197666"/>
                    <a:gd name="connsiteX1" fmla="*/ 895351 w 2180167"/>
                    <a:gd name="connsiteY1" fmla="*/ 173566 h 197666"/>
                    <a:gd name="connsiteX2" fmla="*/ 1663700 w 2180167"/>
                    <a:gd name="connsiteY2" fmla="*/ 167217 h 197666"/>
                    <a:gd name="connsiteX3" fmla="*/ 2180167 w 2180167"/>
                    <a:gd name="connsiteY3" fmla="*/ 2116 h 197666"/>
                    <a:gd name="connsiteX0" fmla="*/ 0 w 2180167"/>
                    <a:gd name="connsiteY0" fmla="*/ 0 h 197666"/>
                    <a:gd name="connsiteX1" fmla="*/ 895351 w 2180167"/>
                    <a:gd name="connsiteY1" fmla="*/ 173566 h 197666"/>
                    <a:gd name="connsiteX2" fmla="*/ 1663700 w 2180167"/>
                    <a:gd name="connsiteY2" fmla="*/ 167217 h 197666"/>
                    <a:gd name="connsiteX3" fmla="*/ 2180167 w 2180167"/>
                    <a:gd name="connsiteY3" fmla="*/ 2116 h 197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80167" h="197666">
                      <a:moveTo>
                        <a:pt x="0" y="0"/>
                      </a:moveTo>
                      <a:cubicBezTo>
                        <a:pt x="359304" y="109714"/>
                        <a:pt x="618068" y="145697"/>
                        <a:pt x="895351" y="173566"/>
                      </a:cubicBezTo>
                      <a:cubicBezTo>
                        <a:pt x="1172634" y="201435"/>
                        <a:pt x="1468967" y="212020"/>
                        <a:pt x="1663700" y="167217"/>
                      </a:cubicBezTo>
                      <a:cubicBezTo>
                        <a:pt x="1858433" y="122414"/>
                        <a:pt x="2055637" y="74082"/>
                        <a:pt x="2180167" y="211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20" name="Gerade Verbindung mit Pfeil 48">
                <a:extLst>
                  <a:ext uri="{FF2B5EF4-FFF2-40B4-BE49-F238E27FC236}">
                    <a16:creationId xmlns:a16="http://schemas.microsoft.com/office/drawing/2014/main" id="{4C1DA16E-F1A4-EE56-4B3D-7AA43D12F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2433" y="5238227"/>
                <a:ext cx="0" cy="1180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53">
                  <a:extLst>
                    <a:ext uri="{FF2B5EF4-FFF2-40B4-BE49-F238E27FC236}">
                      <a16:creationId xmlns:a16="http://schemas.microsoft.com/office/drawing/2014/main" id="{76859D1B-D1D7-297A-3F0F-552EBA733789}"/>
                    </a:ext>
                  </a:extLst>
                </p:cNvPr>
                <p:cNvSpPr txBox="1"/>
                <p:nvPr/>
              </p:nvSpPr>
              <p:spPr>
                <a:xfrm>
                  <a:off x="5607334" y="5334935"/>
                  <a:ext cx="395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6C458D54-8BAA-2B5A-6F59-E8E1CD3EE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7334" y="5334935"/>
                  <a:ext cx="39542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6154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36">
            <a:extLst>
              <a:ext uri="{FF2B5EF4-FFF2-40B4-BE49-F238E27FC236}">
                <a16:creationId xmlns:a16="http://schemas.microsoft.com/office/drawing/2014/main" id="{B167117C-E549-67F2-C981-713EC980C3E7}"/>
              </a:ext>
            </a:extLst>
          </p:cNvPr>
          <p:cNvGrpSpPr/>
          <p:nvPr/>
        </p:nvGrpSpPr>
        <p:grpSpPr>
          <a:xfrm>
            <a:off x="8460438" y="1707656"/>
            <a:ext cx="3424597" cy="4325425"/>
            <a:chOff x="8460438" y="1707656"/>
            <a:chExt cx="3424597" cy="4325425"/>
          </a:xfrm>
        </p:grpSpPr>
        <p:grpSp>
          <p:nvGrpSpPr>
            <p:cNvPr id="26" name="Gruppieren 22">
              <a:extLst>
                <a:ext uri="{FF2B5EF4-FFF2-40B4-BE49-F238E27FC236}">
                  <a16:creationId xmlns:a16="http://schemas.microsoft.com/office/drawing/2014/main" id="{93B2E8AE-A8FF-167E-9A6D-BA59EA88EFD6}"/>
                </a:ext>
              </a:extLst>
            </p:cNvPr>
            <p:cNvGrpSpPr/>
            <p:nvPr/>
          </p:nvGrpSpPr>
          <p:grpSpPr>
            <a:xfrm>
              <a:off x="8460438" y="1707656"/>
              <a:ext cx="3424597" cy="4325425"/>
              <a:chOff x="8460438" y="1961656"/>
              <a:chExt cx="3424597" cy="4325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6">
                    <a:extLst>
                      <a:ext uri="{FF2B5EF4-FFF2-40B4-BE49-F238E27FC236}">
                        <a16:creationId xmlns:a16="http://schemas.microsoft.com/office/drawing/2014/main" id="{6088C781-18DD-D921-0193-4B5AB6B51CB9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460438" y="1961656"/>
                    <a:ext cx="3424597" cy="4325425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de-DE" b="1"/>
                      <a:t>Outputs</a:t>
                    </a:r>
                    <a:endParaRPr lang="de-DE" i="1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libri"/>
                      <a:cs typeface="Calibri"/>
                    </a:endParaRPr>
                  </a:p>
                  <a:p>
                    <a:pPr algn="ctr"/>
                    <a:endParaRPr lang="en-US"/>
                  </a:p>
                  <a:p>
                    <a:pPr algn="ctr"/>
                    <a:endParaRPr lang="en-US" sz="800"/>
                  </a:p>
                  <a:p>
                    <a:pPr algn="ctr"/>
                    <a:endParaRPr lang="en-US" sz="800"/>
                  </a:p>
                  <a:p>
                    <a:pPr algn="ctr"/>
                    <a:endParaRPr lang="en-US" sz="800"/>
                  </a:p>
                  <a:p>
                    <a:pPr algn="ctr"/>
                    <a:r>
                      <a:rPr lang="en-US"/>
                      <a:t>bending line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</mc:Choice>
            <mc:Fallback xmlns="">
              <p:sp>
                <p:nvSpPr>
                  <p:cNvPr id="20" name="TextBox 6">
                    <a:extLst>
                      <a:ext uri="{FF2B5EF4-FFF2-40B4-BE49-F238E27FC236}">
                        <a16:creationId xmlns:a16="http://schemas.microsoft.com/office/drawing/2014/main" id="{57095030-D5CC-BFFC-836B-81BA95102B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460438" y="1961656"/>
                    <a:ext cx="3424597" cy="43254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561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0" name="Grafik 9">
                <a:extLst>
                  <a:ext uri="{FF2B5EF4-FFF2-40B4-BE49-F238E27FC236}">
                    <a16:creationId xmlns:a16="http://schemas.microsoft.com/office/drawing/2014/main" id="{C807E15F-2DB1-754D-21C7-4CCBFAFFF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1" r="8388" b="899"/>
              <a:stretch/>
            </p:blipFill>
            <p:spPr>
              <a:xfrm>
                <a:off x="8566155" y="3894254"/>
                <a:ext cx="3172776" cy="231434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7" name="Grafik 56" descr="Ein Bild, das Schwarz, Dunkelheit, Natur, Mond enthält.&#10;&#10;Automatisch generierte Beschreibung">
              <a:extLst>
                <a:ext uri="{FF2B5EF4-FFF2-40B4-BE49-F238E27FC236}">
                  <a16:creationId xmlns:a16="http://schemas.microsoft.com/office/drawing/2014/main" id="{D6E75B49-3BE2-19DA-CA06-1B8F7FF71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123" b="58240"/>
            <a:stretch/>
          </p:blipFill>
          <p:spPr>
            <a:xfrm>
              <a:off x="9007432" y="3752575"/>
              <a:ext cx="264138" cy="286075"/>
            </a:xfrm>
            <a:prstGeom prst="rect">
              <a:avLst/>
            </a:prstGeom>
          </p:spPr>
        </p:pic>
        <p:pic>
          <p:nvPicPr>
            <p:cNvPr id="28" name="Grafik 57" descr="Ein Bild, das Schwarz, Dunkelheit, Natur, Mond enthält.&#10;&#10;Automatisch generierte Beschreibung">
              <a:extLst>
                <a:ext uri="{FF2B5EF4-FFF2-40B4-BE49-F238E27FC236}">
                  <a16:creationId xmlns:a16="http://schemas.microsoft.com/office/drawing/2014/main" id="{82D08B84-F2B8-7ECC-E728-06C77A1A2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53" t="-1739" r="-1108" b="53853"/>
            <a:stretch/>
          </p:blipFill>
          <p:spPr>
            <a:xfrm>
              <a:off x="11403360" y="3752575"/>
              <a:ext cx="310873" cy="328039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21896738-8E6E-D9DD-4949-6B7BB46F0C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247" r="237" b="40031"/>
          <a:stretch/>
        </p:blipFill>
        <p:spPr>
          <a:xfrm>
            <a:off x="4564991" y="4478294"/>
            <a:ext cx="3123728" cy="802903"/>
          </a:xfrm>
          <a:prstGeom prst="rect">
            <a:avLst/>
          </a:prstGeom>
        </p:spPr>
      </p:pic>
      <p:sp>
        <p:nvSpPr>
          <p:cNvPr id="32" name="TextBox 54">
            <a:extLst>
              <a:ext uri="{FF2B5EF4-FFF2-40B4-BE49-F238E27FC236}">
                <a16:creationId xmlns:a16="http://schemas.microsoft.com/office/drawing/2014/main" id="{44420D26-9215-B032-A917-783DF5BF6E5D}"/>
              </a:ext>
            </a:extLst>
          </p:cNvPr>
          <p:cNvSpPr txBox="1"/>
          <p:nvPr/>
        </p:nvSpPr>
        <p:spPr>
          <a:xfrm>
            <a:off x="9516138" y="1365330"/>
            <a:ext cx="13131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Unknown</a:t>
            </a:r>
            <a:endParaRPr lang="en-US" sz="1600"/>
          </a:p>
        </p:txBody>
      </p:sp>
      <p:sp>
        <p:nvSpPr>
          <p:cNvPr id="33" name="Textfeld 37">
            <a:extLst>
              <a:ext uri="{FF2B5EF4-FFF2-40B4-BE49-F238E27FC236}">
                <a16:creationId xmlns:a16="http://schemas.microsoft.com/office/drawing/2014/main" id="{9ADAD5C8-1ACF-A515-BE44-16A42C744C06}"/>
              </a:ext>
            </a:extLst>
          </p:cNvPr>
          <p:cNvSpPr txBox="1"/>
          <p:nvPr/>
        </p:nvSpPr>
        <p:spPr>
          <a:xfrm>
            <a:off x="10636125" y="3188724"/>
            <a:ext cx="135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err="1">
                <a:solidFill>
                  <a:srgbClr val="FF0000"/>
                </a:solidFill>
              </a:rPr>
              <a:t>Variance</a:t>
            </a:r>
            <a:r>
              <a:rPr lang="de-DE" sz="1200">
                <a:solidFill>
                  <a:srgbClr val="FF0000"/>
                </a:solidFill>
              </a:rPr>
              <a:t> </a:t>
            </a:r>
            <a:r>
              <a:rPr lang="de-DE" sz="1200" err="1">
                <a:solidFill>
                  <a:srgbClr val="FF0000"/>
                </a:solidFill>
              </a:rPr>
              <a:t>smaller</a:t>
            </a:r>
            <a:r>
              <a:rPr lang="de-DE" sz="1200">
                <a:solidFill>
                  <a:srgbClr val="FF0000"/>
                </a:solidFill>
              </a:rPr>
              <a:t> </a:t>
            </a:r>
            <a:r>
              <a:rPr lang="de-DE" sz="1200" err="1">
                <a:solidFill>
                  <a:srgbClr val="FF0000"/>
                </a:solidFill>
              </a:rPr>
              <a:t>towards</a:t>
            </a:r>
            <a:r>
              <a:rPr lang="de-DE" sz="1200">
                <a:solidFill>
                  <a:srgbClr val="FF0000"/>
                </a:solidFill>
              </a:rPr>
              <a:t> support</a:t>
            </a:r>
          </a:p>
        </p:txBody>
      </p:sp>
      <p:cxnSp>
        <p:nvCxnSpPr>
          <p:cNvPr id="34" name="Gerade Verbindung mit Pfeil 40">
            <a:extLst>
              <a:ext uri="{FF2B5EF4-FFF2-40B4-BE49-F238E27FC236}">
                <a16:creationId xmlns:a16="http://schemas.microsoft.com/office/drawing/2014/main" id="{4E8C4A38-36B6-AC30-F70C-5369971CE382}"/>
              </a:ext>
            </a:extLst>
          </p:cNvPr>
          <p:cNvCxnSpPr>
            <a:cxnSpLocks/>
          </p:cNvCxnSpPr>
          <p:nvPr/>
        </p:nvCxnSpPr>
        <p:spPr>
          <a:xfrm flipH="1">
            <a:off x="11192497" y="3615161"/>
            <a:ext cx="65104" cy="253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20796C-142D-6646-7036-2A4D7F8E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inverse analysis / Backward UQ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4FCD-0BA5-1934-1850-977C0725196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E980B-E30B-1CAD-2AD4-D97BAA9235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F2B72-15C8-5F0D-781A-BB3F67E7E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E0274252-2B21-FCD9-367A-59732953B31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6000" y="2868791"/>
                <a:ext cx="10080000" cy="3308202"/>
              </a:xfrm>
            </p:spPr>
            <p:txBody>
              <a:bodyPr vert="horz" lIns="0" tIns="45720" rIns="0" bIns="45720" rtlCol="0" anchor="t">
                <a:noAutofit/>
              </a:bodyPr>
              <a:lstStyle/>
              <a:p>
                <a:pPr marL="0" indent="0">
                  <a:lnSpc>
                    <a:spcPct val="85000"/>
                  </a:lnSpc>
                  <a:spcAft>
                    <a:spcPts val="600"/>
                  </a:spcAft>
                  <a:buNone/>
                </a:pPr>
                <a:r>
                  <a:rPr lang="en-US"/>
                  <a:t>Known:</a:t>
                </a:r>
              </a:p>
              <a:p>
                <a:pPr lvl="1">
                  <a:lnSpc>
                    <a:spcPct val="8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</m:oMath>
                </a14:m>
                <a:br>
                  <a:rPr lang="de-DE" b="0"/>
                </a:br>
                <a:r>
                  <a:rPr lang="de-DE" sz="1400" b="0"/>
                  <a:t>e.g. </a:t>
                </a:r>
                <a:r>
                  <a:rPr lang="de-DE" sz="1400" b="0" err="1"/>
                  <a:t>from</a:t>
                </a:r>
                <a:r>
                  <a:rPr lang="de-DE" sz="1400" b="0"/>
                  <a:t> </a:t>
                </a:r>
                <a:r>
                  <a:rPr lang="de-DE" sz="1400" b="0" err="1"/>
                  <a:t>experiments</a:t>
                </a:r>
                <a:endParaRPr lang="en-US"/>
              </a:p>
              <a:p>
                <a:pPr lvl="1">
                  <a:lnSpc>
                    <a:spcPct val="8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Prior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br>
                  <a:rPr lang="de-DE" b="1"/>
                </a:br>
                <a:r>
                  <a:rPr lang="en-US"/>
                  <a:t>over uncertain model inputs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/>
              </a:p>
              <a:p>
                <a:pPr lvl="1">
                  <a:lnSpc>
                    <a:spcPct val="8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/>
              </a:p>
              <a:p>
                <a:pPr lvl="1">
                  <a:lnSpc>
                    <a:spcPct val="85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i="1"/>
                  <a:t>Optional but desirable:</a:t>
                </a:r>
                <a:br>
                  <a:rPr lang="en-US"/>
                </a:br>
                <a:r>
                  <a:rPr lang="en-US"/>
                  <a:t>Model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den>
                    </m:f>
                  </m:oMath>
                </a14:m>
                <a:endParaRPr lang="en-US"/>
              </a:p>
              <a:p>
                <a:pPr marL="0" indent="0">
                  <a:lnSpc>
                    <a:spcPct val="85000"/>
                  </a:lnSpc>
                  <a:spcAft>
                    <a:spcPts val="600"/>
                  </a:spcAft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Unknown:</a:t>
                </a:r>
              </a:p>
              <a:p>
                <a:pPr lvl="1">
                  <a:lnSpc>
                    <a:spcPct val="8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Posterior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obs</m:t>
                            </m:r>
                          </m:sub>
                        </m:sSub>
                      </m:e>
                    </m:d>
                  </m:oMath>
                </a14:m>
                <a:br>
                  <a:rPr lang="de-DE"/>
                </a:br>
                <a:r>
                  <a:rPr lang="en-US"/>
                  <a:t>over uncertain model inputs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E0274252-2B21-FCD9-367A-59732953B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6000" y="2868791"/>
                <a:ext cx="10080000" cy="3308202"/>
              </a:xfrm>
              <a:blipFill>
                <a:blip r:embed="rId2"/>
                <a:stretch>
                  <a:fillRect l="-1511" t="-2682" b="-65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ieren 39">
            <a:extLst>
              <a:ext uri="{FF2B5EF4-FFF2-40B4-BE49-F238E27FC236}">
                <a16:creationId xmlns:a16="http://schemas.microsoft.com/office/drawing/2014/main" id="{EF0C4DD5-BDC3-E246-172B-0868AA187847}"/>
              </a:ext>
            </a:extLst>
          </p:cNvPr>
          <p:cNvGrpSpPr/>
          <p:nvPr/>
        </p:nvGrpSpPr>
        <p:grpSpPr>
          <a:xfrm>
            <a:off x="6096000" y="3216986"/>
            <a:ext cx="5292416" cy="2741483"/>
            <a:chOff x="6483198" y="3430915"/>
            <a:chExt cx="5292416" cy="2741483"/>
          </a:xfrm>
        </p:grpSpPr>
        <p:grpSp>
          <p:nvGrpSpPr>
            <p:cNvPr id="9" name="Gruppieren 40">
              <a:extLst>
                <a:ext uri="{FF2B5EF4-FFF2-40B4-BE49-F238E27FC236}">
                  <a16:creationId xmlns:a16="http://schemas.microsoft.com/office/drawing/2014/main" id="{DB9627C9-72C5-688C-EC8C-546374BB2A0F}"/>
                </a:ext>
              </a:extLst>
            </p:cNvPr>
            <p:cNvGrpSpPr/>
            <p:nvPr/>
          </p:nvGrpSpPr>
          <p:grpSpPr>
            <a:xfrm>
              <a:off x="6483198" y="3430915"/>
              <a:ext cx="5292416" cy="2431996"/>
              <a:chOff x="6483198" y="3430915"/>
              <a:chExt cx="5292416" cy="2431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feld 42">
                    <a:extLst>
                      <a:ext uri="{FF2B5EF4-FFF2-40B4-BE49-F238E27FC236}">
                        <a16:creationId xmlns:a16="http://schemas.microsoft.com/office/drawing/2014/main" id="{50AA2FE0-38AA-E85E-4F50-23F60A341B7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0231" y="4203138"/>
                    <a:ext cx="85795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sz="140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B344BDF4-64F7-12ED-6AFB-82B3CB7717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0231" y="4203138"/>
                    <a:ext cx="85795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uppieren 43">
                <a:extLst>
                  <a:ext uri="{FF2B5EF4-FFF2-40B4-BE49-F238E27FC236}">
                    <a16:creationId xmlns:a16="http://schemas.microsoft.com/office/drawing/2014/main" id="{E968DBC2-EBDD-F991-C098-0660E18A955B}"/>
                  </a:ext>
                </a:extLst>
              </p:cNvPr>
              <p:cNvGrpSpPr/>
              <p:nvPr/>
            </p:nvGrpSpPr>
            <p:grpSpPr>
              <a:xfrm>
                <a:off x="6483198" y="3430915"/>
                <a:ext cx="5292416" cy="2431996"/>
                <a:chOff x="6483198" y="3430915"/>
                <a:chExt cx="5292416" cy="2431996"/>
              </a:xfrm>
            </p:grpSpPr>
            <p:grpSp>
              <p:nvGrpSpPr>
                <p:cNvPr id="13" name="Gruppieren 44">
                  <a:extLst>
                    <a:ext uri="{FF2B5EF4-FFF2-40B4-BE49-F238E27FC236}">
                      <a16:creationId xmlns:a16="http://schemas.microsoft.com/office/drawing/2014/main" id="{A6F9E4D8-746F-A15B-89A6-9800CF01D0F6}"/>
                    </a:ext>
                  </a:extLst>
                </p:cNvPr>
                <p:cNvGrpSpPr/>
                <p:nvPr/>
              </p:nvGrpSpPr>
              <p:grpSpPr>
                <a:xfrm>
                  <a:off x="6492254" y="3788337"/>
                  <a:ext cx="5283360" cy="2074574"/>
                  <a:chOff x="6492254" y="3788337"/>
                  <a:chExt cx="5283360" cy="2074574"/>
                </a:xfrm>
              </p:grpSpPr>
              <p:grpSp>
                <p:nvGrpSpPr>
                  <p:cNvPr id="15" name="Gruppieren 46">
                    <a:extLst>
                      <a:ext uri="{FF2B5EF4-FFF2-40B4-BE49-F238E27FC236}">
                        <a16:creationId xmlns:a16="http://schemas.microsoft.com/office/drawing/2014/main" id="{08B72734-17AC-9C22-AE19-409B0A8CDC7D}"/>
                      </a:ext>
                    </a:extLst>
                  </p:cNvPr>
                  <p:cNvGrpSpPr/>
                  <p:nvPr/>
                </p:nvGrpSpPr>
                <p:grpSpPr>
                  <a:xfrm>
                    <a:off x="6492254" y="3788337"/>
                    <a:ext cx="5283360" cy="2074574"/>
                    <a:chOff x="6492254" y="3788337"/>
                    <a:chExt cx="5283360" cy="2074574"/>
                  </a:xfrm>
                </p:grpSpPr>
                <p:grpSp>
                  <p:nvGrpSpPr>
                    <p:cNvPr id="18" name="Gruppieren 26">
                      <a:extLst>
                        <a:ext uri="{FF2B5EF4-FFF2-40B4-BE49-F238E27FC236}">
                          <a16:creationId xmlns:a16="http://schemas.microsoft.com/office/drawing/2014/main" id="{7B005D0C-22EF-B444-48E6-C3F697CE6E0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492254" y="3788337"/>
                      <a:ext cx="5283360" cy="2074574"/>
                      <a:chOff x="6483720" y="3026342"/>
                      <a:chExt cx="4193458" cy="1438343"/>
                    </a:xfrm>
                  </p:grpSpPr>
                  <p:sp>
                    <p:nvSpPr>
                      <p:cNvPr id="22" name="TextBox 10">
                        <a:extLst>
                          <a:ext uri="{FF2B5EF4-FFF2-40B4-BE49-F238E27FC236}">
                            <a16:creationId xmlns:a16="http://schemas.microsoft.com/office/drawing/2014/main" id="{E5EE3FEA-FCC8-0F5C-EFCC-D861DCB626DF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9651143" y="3026343"/>
                        <a:ext cx="1026035" cy="1148081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Outputs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23" name="Gruppieren 27">
                        <a:extLst>
                          <a:ext uri="{FF2B5EF4-FFF2-40B4-BE49-F238E27FC236}">
                            <a16:creationId xmlns:a16="http://schemas.microsoft.com/office/drawing/2014/main" id="{CBD595D0-6D1B-5BF3-F452-AFDEE114F88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44840" y="3372815"/>
                        <a:ext cx="884223" cy="744933"/>
                        <a:chOff x="9744728" y="3372818"/>
                        <a:chExt cx="878149" cy="747937"/>
                      </a:xfrm>
                    </p:grpSpPr>
                    <p:sp>
                      <p:nvSpPr>
                        <p:cNvPr id="29" name="Freihandform 344">
                          <a:extLst>
                            <a:ext uri="{FF2B5EF4-FFF2-40B4-BE49-F238E27FC236}">
                              <a16:creationId xmlns:a16="http://schemas.microsoft.com/office/drawing/2014/main" id="{75B74172-C7FD-CB75-50A5-DE0598E145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792232" y="3425834"/>
                          <a:ext cx="689610" cy="497205"/>
                        </a:xfrm>
                        <a:custGeom>
                          <a:avLst/>
                          <a:gdLst>
                            <a:gd name="connsiteX0" fmla="*/ 0 w 689610"/>
                            <a:gd name="connsiteY0" fmla="*/ 497205 h 497205"/>
                            <a:gd name="connsiteX1" fmla="*/ 148590 w 689610"/>
                            <a:gd name="connsiteY1" fmla="*/ 388620 h 497205"/>
                            <a:gd name="connsiteX2" fmla="*/ 201930 w 689610"/>
                            <a:gd name="connsiteY2" fmla="*/ 247650 h 497205"/>
                            <a:gd name="connsiteX3" fmla="*/ 333375 w 689610"/>
                            <a:gd name="connsiteY3" fmla="*/ 291465 h 497205"/>
                            <a:gd name="connsiteX4" fmla="*/ 480060 w 689610"/>
                            <a:gd name="connsiteY4" fmla="*/ 236220 h 497205"/>
                            <a:gd name="connsiteX5" fmla="*/ 655320 w 689610"/>
                            <a:gd name="connsiteY5" fmla="*/ 36195 h 497205"/>
                            <a:gd name="connsiteX6" fmla="*/ 689610 w 689610"/>
                            <a:gd name="connsiteY6" fmla="*/ 0 h 49720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689610" h="497205">
                              <a:moveTo>
                                <a:pt x="0" y="497205"/>
                              </a:moveTo>
                              <a:cubicBezTo>
                                <a:pt x="57467" y="463708"/>
                                <a:pt x="114935" y="430212"/>
                                <a:pt x="148590" y="388620"/>
                              </a:cubicBezTo>
                              <a:cubicBezTo>
                                <a:pt x="182245" y="347027"/>
                                <a:pt x="171133" y="263842"/>
                                <a:pt x="201930" y="247650"/>
                              </a:cubicBezTo>
                              <a:cubicBezTo>
                                <a:pt x="232727" y="231458"/>
                                <a:pt x="287020" y="293370"/>
                                <a:pt x="333375" y="291465"/>
                              </a:cubicBezTo>
                              <a:cubicBezTo>
                                <a:pt x="379730" y="289560"/>
                                <a:pt x="426403" y="278765"/>
                                <a:pt x="480060" y="236220"/>
                              </a:cubicBezTo>
                              <a:cubicBezTo>
                                <a:pt x="533717" y="193675"/>
                                <a:pt x="620395" y="75565"/>
                                <a:pt x="655320" y="36195"/>
                              </a:cubicBezTo>
                              <a:cubicBezTo>
                                <a:pt x="690245" y="-3175"/>
                                <a:pt x="677862" y="26670"/>
                                <a:pt x="689610" y="0"/>
                              </a:cubicBezTo>
                            </a:path>
                          </a:pathLst>
                        </a:custGeom>
                        <a:ln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0" name="Group 39">
                          <a:extLst>
                            <a:ext uri="{FF2B5EF4-FFF2-40B4-BE49-F238E27FC236}">
                              <a16:creationId xmlns:a16="http://schemas.microsoft.com/office/drawing/2014/main" id="{20BAB276-6909-7C2E-3528-AC8FBC36DA8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44728" y="3372818"/>
                          <a:ext cx="878149" cy="747937"/>
                          <a:chOff x="9744735" y="3373170"/>
                          <a:chExt cx="1655098" cy="1768558"/>
                        </a:xfrm>
                      </p:grpSpPr>
                      <p:cxnSp>
                        <p:nvCxnSpPr>
                          <p:cNvPr id="31" name="Straight Arrow Connector 41">
                            <a:extLst>
                              <a:ext uri="{FF2B5EF4-FFF2-40B4-BE49-F238E27FC236}">
                                <a16:creationId xmlns:a16="http://schemas.microsoft.com/office/drawing/2014/main" id="{4F6F9922-F942-2874-85B2-41BDEEF67B6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744735" y="4761097"/>
                            <a:ext cx="1448668" cy="227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2" name="TextBox 21">
                                <a:extLst>
                                  <a:ext uri="{FF2B5EF4-FFF2-40B4-BE49-F238E27FC236}">
                                    <a16:creationId xmlns:a16="http://schemas.microsoft.com/office/drawing/2014/main" id="{2A062008-6DDA-1E27-12F1-774109DC907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 bwMode="auto">
                              <a:xfrm>
                                <a:off x="9834272" y="4159793"/>
                                <a:ext cx="1565561" cy="49848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spAutoFit/>
                              </a:bodyPr>
                              <a:lstStyle>
                                <a:defPPr>
                                  <a:defRPr lang="de-DE"/>
                                </a:defPPr>
                                <a:lvl1pPr marL="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de-DE" sz="1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400" b="0" i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obs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en-US" sz="1400" baseline="-25000">
                                  <a:solidFill>
                                    <a:schemeClr val="accent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4" name="TextBox 21">
                                <a:extLst>
                                  <a:ext uri="{FF2B5EF4-FFF2-40B4-BE49-F238E27FC236}">
                                    <a16:creationId xmlns:a16="http://schemas.microsoft.com/office/drawing/2014/main" id="{6BB3CD34-7D58-9FF1-D639-78D396DF273A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 bwMode="auto">
                              <a:xfrm>
                                <a:off x="9834272" y="4159793"/>
                                <a:ext cx="1565561" cy="498481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b="-61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cxnSp>
                        <p:nvCxnSpPr>
                          <p:cNvPr id="33" name="Straight Arrow Connector 43">
                            <a:extLst>
                              <a:ext uri="{FF2B5EF4-FFF2-40B4-BE49-F238E27FC236}">
                                <a16:creationId xmlns:a16="http://schemas.microsoft.com/office/drawing/2014/main" id="{53FE897C-E275-3184-3E08-755FEC6FBF8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751537" y="3373170"/>
                            <a:ext cx="6310" cy="138339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4" name="TextBox 23">
                                <a:extLst>
                                  <a:ext uri="{FF2B5EF4-FFF2-40B4-BE49-F238E27FC236}">
                                    <a16:creationId xmlns:a16="http://schemas.microsoft.com/office/drawing/2014/main" id="{86555DC2-97D0-7E0C-B41E-659EF1C066F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 bwMode="auto">
                              <a:xfrm>
                                <a:off x="9744735" y="4787103"/>
                                <a:ext cx="1448668" cy="35462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spAutoFit/>
                              </a:bodyPr>
                              <a:lstStyle>
                                <a:defPPr>
                                  <a:defRPr lang="de-DE"/>
                                </a:defPPr>
                                <a:lvl1pPr marL="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r>
                                  <a:rPr lang="en-US" sz="800"/>
                                  <a:t>Time </a:t>
                                </a:r>
                                <a14:m>
                                  <m:oMath xmlns:m="http://schemas.openxmlformats.org/officeDocument/2006/math">
                                    <m:r>
                                      <a:rPr lang="de-DE" sz="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oMath>
                                </a14:m>
                                <a:endParaRPr lang="en-US" sz="80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6" name="TextBox 23">
                                <a:extLst>
                                  <a:ext uri="{FF2B5EF4-FFF2-40B4-BE49-F238E27FC236}">
                                    <a16:creationId xmlns:a16="http://schemas.microsoft.com/office/drawing/2014/main" id="{5921D713-A8BE-DB81-684A-E71C82B4D5B5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 bwMode="auto">
                              <a:xfrm>
                                <a:off x="9744735" y="4787103"/>
                                <a:ext cx="1448668" cy="354625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b="-8333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35" name="Multiplication Sign 45">
                            <a:extLst>
                              <a:ext uri="{FF2B5EF4-FFF2-40B4-BE49-F238E27FC236}">
                                <a16:creationId xmlns:a16="http://schemas.microsoft.com/office/drawing/2014/main" id="{FE80A5DA-B272-AA92-1171-7A7768D141A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9895945" y="4490077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" name="Multiplication Sign 46">
                            <a:extLst>
                              <a:ext uri="{FF2B5EF4-FFF2-40B4-BE49-F238E27FC236}">
                                <a16:creationId xmlns:a16="http://schemas.microsoft.com/office/drawing/2014/main" id="{BBFC7385-5A98-CBF9-7859-2CCC10F944A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154907" y="4043594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" name="Multiplication Sign 47">
                            <a:extLst>
                              <a:ext uri="{FF2B5EF4-FFF2-40B4-BE49-F238E27FC236}">
                                <a16:creationId xmlns:a16="http://schemas.microsoft.com/office/drawing/2014/main" id="{1CA914C7-A002-A07B-1243-EC6A3A7D77B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077516" y="4332319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Multiplication Sign 48">
                            <a:extLst>
                              <a:ext uri="{FF2B5EF4-FFF2-40B4-BE49-F238E27FC236}">
                                <a16:creationId xmlns:a16="http://schemas.microsoft.com/office/drawing/2014/main" id="{462E87C8-6652-AFCA-144D-58D7BF50B36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253132" y="3945366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9" name="Multiplication Sign 49">
                            <a:extLst>
                              <a:ext uri="{FF2B5EF4-FFF2-40B4-BE49-F238E27FC236}">
                                <a16:creationId xmlns:a16="http://schemas.microsoft.com/office/drawing/2014/main" id="{7F3F770C-575C-542A-E3F4-DC4EE629B84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393030" y="4120983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Multiplication Sign 50">
                            <a:extLst>
                              <a:ext uri="{FF2B5EF4-FFF2-40B4-BE49-F238E27FC236}">
                                <a16:creationId xmlns:a16="http://schemas.microsoft.com/office/drawing/2014/main" id="{7FD5AA19-0D76-5C94-52CE-35DD3F1AE0C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522407" y="3972155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" name="Multiplication Sign 51">
                            <a:extLst>
                              <a:ext uri="{FF2B5EF4-FFF2-40B4-BE49-F238E27FC236}">
                                <a16:creationId xmlns:a16="http://schemas.microsoft.com/office/drawing/2014/main" id="{EAD40F74-7283-92DA-0295-A156C6BB558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622224" y="4061452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" name="Multiplication Sign 52">
                            <a:extLst>
                              <a:ext uri="{FF2B5EF4-FFF2-40B4-BE49-F238E27FC236}">
                                <a16:creationId xmlns:a16="http://schemas.microsoft.com/office/drawing/2014/main" id="{6310E06E-588B-E731-5FF6-6A9B7DB824B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698024" y="4156700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3" name="Multiplication Sign 53">
                            <a:extLst>
                              <a:ext uri="{FF2B5EF4-FFF2-40B4-BE49-F238E27FC236}">
                                <a16:creationId xmlns:a16="http://schemas.microsoft.com/office/drawing/2014/main" id="{6E1265FC-5DE5-4185-66A9-1B4FC5D6672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1004609" y="3495902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sp>
                    <p:nvSpPr>
                      <p:cNvPr id="24" name="TextBox 6">
                        <a:extLst>
                          <a:ext uri="{FF2B5EF4-FFF2-40B4-BE49-F238E27FC236}">
                            <a16:creationId xmlns:a16="http://schemas.microsoft.com/office/drawing/2014/main" id="{A229FEAC-864C-CAE9-297E-DE897CF10D18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6483720" y="3026342"/>
                        <a:ext cx="1020804" cy="114808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Inputs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" name="Pfeil nach rechts 333">
                        <a:extLst>
                          <a:ext uri="{FF2B5EF4-FFF2-40B4-BE49-F238E27FC236}">
                            <a16:creationId xmlns:a16="http://schemas.microsoft.com/office/drawing/2014/main" id="{CD27DAC8-A3BC-2201-326B-3BBC236C93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84177" y="3522953"/>
                        <a:ext cx="400986" cy="154858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" name="Pfeil nach rechts 334">
                        <a:extLst>
                          <a:ext uri="{FF2B5EF4-FFF2-40B4-BE49-F238E27FC236}">
                            <a16:creationId xmlns:a16="http://schemas.microsoft.com/office/drawing/2014/main" id="{E922A77D-2B6C-57EA-6C69-5B2D5262F3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0503" y="3522953"/>
                        <a:ext cx="400986" cy="154858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TextBox 8">
                        <a:extLst>
                          <a:ext uri="{FF2B5EF4-FFF2-40B4-BE49-F238E27FC236}">
                            <a16:creationId xmlns:a16="http://schemas.microsoft.com/office/drawing/2014/main" id="{8951A729-C8BA-2E46-4D41-21EFB93DBF8F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8063017" y="3026342"/>
                        <a:ext cx="1026036" cy="1148081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Model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" name="180-Grad-Pfeil 336">
                        <a:extLst>
                          <a:ext uri="{FF2B5EF4-FFF2-40B4-BE49-F238E27FC236}">
                            <a16:creationId xmlns:a16="http://schemas.microsoft.com/office/drawing/2014/main" id="{013FE3FC-4418-97BA-14BF-88AFEF08B7C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6896635" y="4238344"/>
                        <a:ext cx="3325821" cy="226341"/>
                      </a:xfrm>
                      <a:prstGeom prst="uturnArrow">
                        <a:avLst>
                          <a:gd name="adj1" fmla="val 25000"/>
                          <a:gd name="adj2" fmla="val 25000"/>
                          <a:gd name="adj3" fmla="val 25000"/>
                          <a:gd name="adj4" fmla="val 43750"/>
                          <a:gd name="adj5" fmla="val 95482"/>
                        </a:avLst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19" name="Picture 19" descr="Chart, surface chart&#10;&#10;Description automatically generated">
                      <a:extLst>
                        <a:ext uri="{FF2B5EF4-FFF2-40B4-BE49-F238E27FC236}">
                          <a16:creationId xmlns:a16="http://schemas.microsoft.com/office/drawing/2014/main" id="{0EDB889F-D875-1A53-7582-285B7F4BF0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9603" t="11964" r="13400" b="5610"/>
                    <a:stretch/>
                  </p:blipFill>
                  <p:spPr>
                    <a:xfrm>
                      <a:off x="6728008" y="4220272"/>
                      <a:ext cx="833313" cy="907048"/>
                    </a:xfrm>
                    <a:prstGeom prst="rect">
                      <a:avLst/>
                    </a:prstGeom>
                    <a:noFill/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" name="TextBox 44">
                          <a:extLst>
                            <a:ext uri="{FF2B5EF4-FFF2-40B4-BE49-F238E27FC236}">
                              <a16:creationId xmlns:a16="http://schemas.microsoft.com/office/drawing/2014/main" id="{337117DD-23EE-69AF-151C-4229A45D063C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 rot="2731932">
                          <a:off x="6403729" y="4922651"/>
                          <a:ext cx="692142" cy="50127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spAutoFit/>
                        </a:bodyPr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900"/>
                            <a:t>Parameter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400" baseline="-25000"/>
                            <a:t>1</a:t>
                          </a:r>
                          <a:endParaRPr lang="en-US" sz="900" baseline="-25000"/>
                        </a:p>
                      </p:txBody>
                    </p:sp>
                  </mc:Choice>
                  <mc:Fallback xmlns="">
                    <p:sp>
                      <p:nvSpPr>
                        <p:cNvPr id="52" name="TextBox 44">
                          <a:extLst>
                            <a:ext uri="{FF2B5EF4-FFF2-40B4-BE49-F238E27FC236}">
                              <a16:creationId xmlns:a16="http://schemas.microsoft.com/office/drawing/2014/main" id="{E6073A9B-DDA1-5EC3-7F6B-A039CE30D7D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 rot="2731932">
                          <a:off x="6403729" y="4922651"/>
                          <a:ext cx="692142" cy="501274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TextBox 45">
                          <a:extLst>
                            <a:ext uri="{FF2B5EF4-FFF2-40B4-BE49-F238E27FC236}">
                              <a16:creationId xmlns:a16="http://schemas.microsoft.com/office/drawing/2014/main" id="{A433D257-D55D-D74B-2601-9E3981300830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 rot="19945637">
                          <a:off x="7043528" y="4977642"/>
                          <a:ext cx="747992" cy="5012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spAutoFit/>
                        </a:bodyPr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900"/>
                            <a:t>Parameter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400" baseline="-25000"/>
                            <a:t>2</a:t>
                          </a:r>
                          <a:endParaRPr lang="en-US" sz="900" baseline="-25000"/>
                        </a:p>
                      </p:txBody>
                    </p:sp>
                  </mc:Choice>
                  <mc:Fallback xmlns="">
                    <p:sp>
                      <p:nvSpPr>
                        <p:cNvPr id="53" name="TextBox 45">
                          <a:extLst>
                            <a:ext uri="{FF2B5EF4-FFF2-40B4-BE49-F238E27FC236}">
                              <a16:creationId xmlns:a16="http://schemas.microsoft.com/office/drawing/2014/main" id="{36581DC1-2F5E-15A7-8E5A-8C5B1FDD106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 rot="19945637">
                          <a:off x="7043528" y="4977642"/>
                          <a:ext cx="747992" cy="501272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pic>
                <p:nvPicPr>
                  <p:cNvPr id="16" name="Picture 11" descr="A picture containing calendar&#10;&#10;Description automatically generated">
                    <a:extLst>
                      <a:ext uri="{FF2B5EF4-FFF2-40B4-BE49-F238E27FC236}">
                        <a16:creationId xmlns:a16="http://schemas.microsoft.com/office/drawing/2014/main" id="{6178FF75-F94E-BC18-2855-8FBFE3DECE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761870" y="4218345"/>
                    <a:ext cx="789976" cy="753169"/>
                  </a:xfrm>
                  <a:prstGeom prst="rect">
                    <a:avLst/>
                  </a:prstGeom>
                  <a:noFill/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40">
                        <a:extLst>
                          <a:ext uri="{FF2B5EF4-FFF2-40B4-BE49-F238E27FC236}">
                            <a16:creationId xmlns:a16="http://schemas.microsoft.com/office/drawing/2014/main" id="{129B0F54-00B6-483E-1932-64EC7AC65087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400" baseline="-25000"/>
                      </a:p>
                    </p:txBody>
                  </p:sp>
                </mc:Choice>
                <mc:Fallback xmlns="">
                  <p:sp>
                    <p:nvSpPr>
                      <p:cNvPr id="49" name="TextBox 40">
                        <a:extLst>
                          <a:ext uri="{FF2B5EF4-FFF2-40B4-BE49-F238E27FC236}">
                            <a16:creationId xmlns:a16="http://schemas.microsoft.com/office/drawing/2014/main" id="{E5E078B2-058D-1AA0-6DA6-D0883E815E4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4" name="TextBox 54">
                  <a:extLst>
                    <a:ext uri="{FF2B5EF4-FFF2-40B4-BE49-F238E27FC236}">
                      <a16:creationId xmlns:a16="http://schemas.microsoft.com/office/drawing/2014/main" id="{E3347BA8-6BF2-7D40-AD2A-470831EB0984}"/>
                    </a:ext>
                  </a:extLst>
                </p:cNvPr>
                <p:cNvSpPr txBox="1"/>
                <p:nvPr/>
              </p:nvSpPr>
              <p:spPr>
                <a:xfrm>
                  <a:off x="6483198" y="3430915"/>
                  <a:ext cx="1313193" cy="33855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>
                      <a:solidFill>
                        <a:srgbClr val="FF0000"/>
                      </a:solidFill>
                    </a:rPr>
                    <a:t>Unknown</a:t>
                  </a:r>
                  <a:endParaRPr lang="en-US" sz="1600"/>
                </a:p>
              </p:txBody>
            </p:sp>
          </p:grpSp>
        </p:grpSp>
        <p:sp>
          <p:nvSpPr>
            <p:cNvPr id="10" name="Textfeld 41">
              <a:extLst>
                <a:ext uri="{FF2B5EF4-FFF2-40B4-BE49-F238E27FC236}">
                  <a16:creationId xmlns:a16="http://schemas.microsoft.com/office/drawing/2014/main" id="{6FA3BD15-3284-7DF0-3C94-6975AE851F5A}"/>
                </a:ext>
              </a:extLst>
            </p:cNvPr>
            <p:cNvSpPr txBox="1"/>
            <p:nvPr/>
          </p:nvSpPr>
          <p:spPr>
            <a:xfrm>
              <a:off x="8482039" y="5833844"/>
              <a:ext cx="1292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>
                  <a:solidFill>
                    <a:schemeClr val="accent1"/>
                  </a:solidFill>
                </a:rPr>
                <a:t>Update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 1">
                <a:extLst>
                  <a:ext uri="{FF2B5EF4-FFF2-40B4-BE49-F238E27FC236}">
                    <a16:creationId xmlns:a16="http://schemas.microsoft.com/office/drawing/2014/main" id="{F068757E-BFB0-028A-0A2A-8733461B48AA}"/>
                  </a:ext>
                </a:extLst>
              </p:cNvPr>
              <p:cNvSpPr/>
              <p:nvPr/>
            </p:nvSpPr>
            <p:spPr>
              <a:xfrm>
                <a:off x="1055999" y="1576202"/>
                <a:ext cx="4440505" cy="11518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Goal:</a:t>
                </a:r>
              </a:p>
              <a:p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Given experimental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data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</m:oMath>
                </a14:m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a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ℳ,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estimate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unknown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input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quantities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uncertainty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estimate</a:t>
                </a:r>
                <a:endParaRPr lang="en-US" baseline="-250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4" name="Rechteck 1">
                <a:extLst>
                  <a:ext uri="{FF2B5EF4-FFF2-40B4-BE49-F238E27FC236}">
                    <a16:creationId xmlns:a16="http://schemas.microsoft.com/office/drawing/2014/main" id="{F068757E-BFB0-028A-0A2A-8733461B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99" y="1576202"/>
                <a:ext cx="4440505" cy="1151841"/>
              </a:xfrm>
              <a:prstGeom prst="rect">
                <a:avLst/>
              </a:prstGeom>
              <a:blipFill>
                <a:blip r:embed="rId12"/>
                <a:stretch>
                  <a:fillRect l="-852" t="-3191" b="-85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8">
                <a:extLst>
                  <a:ext uri="{FF2B5EF4-FFF2-40B4-BE49-F238E27FC236}">
                    <a16:creationId xmlns:a16="http://schemas.microsoft.com/office/drawing/2014/main" id="{67ECCB43-4EB6-1CD7-E13F-9964945D8C39}"/>
                  </a:ext>
                </a:extLst>
              </p:cNvPr>
              <p:cNvSpPr txBox="1"/>
              <p:nvPr/>
            </p:nvSpPr>
            <p:spPr>
              <a:xfrm>
                <a:off x="6824802" y="1885463"/>
                <a:ext cx="3990708" cy="441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b="0"/>
                  <a:t>Bayes‘ </a:t>
                </a:r>
                <a:r>
                  <a:rPr lang="de-DE" b="0" err="1"/>
                  <a:t>rule</a:t>
                </a:r>
                <a:r>
                  <a:rPr lang="de-DE"/>
                  <a:t>: 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feld 8">
                <a:extLst>
                  <a:ext uri="{FF2B5EF4-FFF2-40B4-BE49-F238E27FC236}">
                    <a16:creationId xmlns:a16="http://schemas.microsoft.com/office/drawing/2014/main" id="{67ECCB43-4EB6-1CD7-E13F-9964945D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802" y="1885463"/>
                <a:ext cx="3990708" cy="441852"/>
              </a:xfrm>
              <a:prstGeom prst="rect">
                <a:avLst/>
              </a:prstGeom>
              <a:blipFill>
                <a:blip r:embed="rId13"/>
                <a:stretch>
                  <a:fillRect l="-3492" t="-2778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9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6ECF46-CD8C-6D5C-22FA-798BA1AF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</a:t>
            </a:r>
            <a:r>
              <a:rPr lang="en-US" dirty="0" err="1"/>
              <a:t>i</a:t>
            </a:r>
            <a:r>
              <a:rPr lang="de-DE" dirty="0" err="1"/>
              <a:t>nverse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en-US" sz="4300" dirty="0"/>
              <a:t>– Beam example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6C47C-1E22-694F-A7B6-72D039384E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233E8-C34F-561B-0AE4-2111E63CED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2B9FB-B940-07B7-714F-022B17823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grpSp>
        <p:nvGrpSpPr>
          <p:cNvPr id="7" name="Gruppieren 14">
            <a:extLst>
              <a:ext uri="{FF2B5EF4-FFF2-40B4-BE49-F238E27FC236}">
                <a16:creationId xmlns:a16="http://schemas.microsoft.com/office/drawing/2014/main" id="{26957E9D-2578-680F-9FAC-E0FDD410FA34}"/>
              </a:ext>
            </a:extLst>
          </p:cNvPr>
          <p:cNvGrpSpPr/>
          <p:nvPr/>
        </p:nvGrpSpPr>
        <p:grpSpPr>
          <a:xfrm>
            <a:off x="323724" y="1304735"/>
            <a:ext cx="3424597" cy="5231531"/>
            <a:chOff x="323724" y="1304735"/>
            <a:chExt cx="3424597" cy="5231531"/>
          </a:xfrm>
        </p:grpSpPr>
        <p:pic>
          <p:nvPicPr>
            <p:cNvPr id="8" name="Grafik 42" descr="Ein Bild, das Text, Screenshot, Kreis, Farbigkeit enthält.&#10;&#10;Automatisch generierte Beschreibung">
              <a:extLst>
                <a:ext uri="{FF2B5EF4-FFF2-40B4-BE49-F238E27FC236}">
                  <a16:creationId xmlns:a16="http://schemas.microsoft.com/office/drawing/2014/main" id="{9BE51140-C9D1-1CC9-AB6A-E5894EEAE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5" t="1940" b="8565"/>
            <a:stretch/>
          </p:blipFill>
          <p:spPr>
            <a:xfrm>
              <a:off x="924737" y="2599267"/>
              <a:ext cx="2209210" cy="1707819"/>
            </a:xfrm>
            <a:prstGeom prst="rect">
              <a:avLst/>
            </a:prstGeom>
          </p:spPr>
        </p:pic>
        <p:grpSp>
          <p:nvGrpSpPr>
            <p:cNvPr id="9" name="Gruppieren 16">
              <a:extLst>
                <a:ext uri="{FF2B5EF4-FFF2-40B4-BE49-F238E27FC236}">
                  <a16:creationId xmlns:a16="http://schemas.microsoft.com/office/drawing/2014/main" id="{B5F392B8-8674-E65A-816A-9A1F443D0CD1}"/>
                </a:ext>
              </a:extLst>
            </p:cNvPr>
            <p:cNvGrpSpPr/>
            <p:nvPr/>
          </p:nvGrpSpPr>
          <p:grpSpPr>
            <a:xfrm>
              <a:off x="323724" y="1304735"/>
              <a:ext cx="3424597" cy="5231531"/>
              <a:chOff x="429444" y="1794195"/>
              <a:chExt cx="3424597" cy="4404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8D550EC-94B2-39C1-E5E8-CA2ED44343D4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29444" y="1794195"/>
                    <a:ext cx="3424597" cy="4404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b="1"/>
                      <a:t>Inputs</a:t>
                    </a:r>
                  </a:p>
                  <a:p>
                    <a:pPr algn="ctr"/>
                    <a:r>
                      <a:rPr lang="en-US" sz="400" b="1" i="1">
                        <a:latin typeface="Cambria Math" panose="02040503050406030204" pitchFamily="18" charset="0"/>
                        <a:ea typeface="Calibri"/>
                        <a:cs typeface="Calibri"/>
                      </a:rPr>
                      <a:t>   </a:t>
                    </a:r>
                    <a:br>
                      <a:rPr lang="de-DE" sz="1600" b="1" i="1">
                        <a:latin typeface="Cambria Math" panose="02040503050406030204" pitchFamily="18" charset="0"/>
                        <a:ea typeface="Calibri"/>
                        <a:cs typeface="Calibri"/>
                      </a:rPr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b="1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𝜽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=</m:t>
                          </m:r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T</m:t>
                              </m:r>
                            </m:sup>
                          </m:sSup>
                        </m:oMath>
                      </m:oMathPara>
                    </a14:m>
                    <a:endParaRPr lang="en-US" sz="1600" b="1"/>
                  </a:p>
                  <a:p>
                    <a:pPr algn="ctr"/>
                    <a:endParaRPr lang="en-US" sz="30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de-DE" sz="1600" dirty="0" smtClean="0">
                              <a:solidFill>
                                <a:schemeClr val="accent1"/>
                              </a:solidFill>
                              <a:ea typeface="Calibri"/>
                              <a:cs typeface="Calibri"/>
                            </a:rPr>
                            <m:t>load</m:t>
                          </m:r>
                          <m:r>
                            <m:rPr>
                              <m:nor/>
                            </m:rPr>
                            <a:rPr lang="de-DE" sz="1600" dirty="0" smtClean="0">
                              <a:solidFill>
                                <a:schemeClr val="accent1"/>
                              </a:solidFill>
                              <a:ea typeface="Calibri"/>
                              <a:cs typeface="Calibri"/>
                            </a:rPr>
                            <m:t> </m:t>
                          </m:r>
                          <m:r>
                            <a:rPr lang="de-D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𝑞</m:t>
                          </m:r>
                          <m:d>
                            <m:dPr>
                              <m:ctrlP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𝑥</m:t>
                              </m:r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, </m:t>
                              </m:r>
                              <m:r>
                                <a:rPr lang="de-DE" sz="1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𝜽</m:t>
                              </m:r>
                            </m:e>
                          </m:d>
                          <m:r>
                            <a:rPr lang="de-D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𝑥</m:t>
                          </m:r>
                        </m:oMath>
                      </m:oMathPara>
                    </a14:m>
                    <a:endParaRPr lang="de-DE" sz="1600">
                      <a:solidFill>
                        <a:schemeClr val="accent1"/>
                      </a:solidFill>
                      <a:ea typeface="Cambria Math" panose="02040503050406030204" pitchFamily="18" charset="0"/>
                      <a:cs typeface="Calibri"/>
                    </a:endParaRPr>
                  </a:p>
                  <a:p>
                    <a:endParaRPr lang="en-US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9FC9C2-0754-410B-FD99-FC0012C250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9444" y="1794195"/>
                    <a:ext cx="3424597" cy="440425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6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hteck 15">
                    <a:extLst>
                      <a:ext uri="{FF2B5EF4-FFF2-40B4-BE49-F238E27FC236}">
                        <a16:creationId xmlns:a16="http://schemas.microsoft.com/office/drawing/2014/main" id="{AE0B040E-2119-330A-54F2-BDFACBC972B0}"/>
                      </a:ext>
                    </a:extLst>
                  </p:cNvPr>
                  <p:cNvSpPr/>
                  <p:nvPr/>
                </p:nvSpPr>
                <p:spPr>
                  <a:xfrm>
                    <a:off x="617563" y="2663245"/>
                    <a:ext cx="3083340" cy="169740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600" b="1">
                        <a:solidFill>
                          <a:schemeClr val="tx1"/>
                        </a:solidFill>
                      </a:rPr>
                      <a:t>Prior</a:t>
                    </a:r>
                    <a:r>
                      <a:rPr lang="en-US" sz="160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r>
                      <a:rPr lang="en-US" sz="1600">
                        <a:solidFill>
                          <a:schemeClr val="tx1"/>
                        </a:solidFill>
                      </a:rPr>
                      <a:t>:</a:t>
                    </a:r>
                  </a:p>
                </p:txBody>
              </p:sp>
            </mc:Choice>
            <mc:Fallback xmlns="">
              <p:sp>
                <p:nvSpPr>
                  <p:cNvPr id="16" name="Rechteck 15">
                    <a:extLst>
                      <a:ext uri="{FF2B5EF4-FFF2-40B4-BE49-F238E27FC236}">
                        <a16:creationId xmlns:a16="http://schemas.microsoft.com/office/drawing/2014/main" id="{B4E28F62-9416-7C6D-C7E9-505461E35E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563" y="2663245"/>
                    <a:ext cx="3083340" cy="16974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9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43">
                  <a:extLst>
                    <a:ext uri="{FF2B5EF4-FFF2-40B4-BE49-F238E27FC236}">
                      <a16:creationId xmlns:a16="http://schemas.microsoft.com/office/drawing/2014/main" id="{2A3CCF82-DC6D-B0F3-6803-0508B31D47A0}"/>
                    </a:ext>
                  </a:extLst>
                </p:cNvPr>
                <p:cNvSpPr txBox="1"/>
                <p:nvPr/>
              </p:nvSpPr>
              <p:spPr>
                <a:xfrm>
                  <a:off x="721485" y="2318767"/>
                  <a:ext cx="265043" cy="215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E76474DD-E009-8EAD-C14E-E64AEFAD94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485" y="2318767"/>
                  <a:ext cx="265043" cy="215316"/>
                </a:xfrm>
                <a:prstGeom prst="rect">
                  <a:avLst/>
                </a:prstGeom>
                <a:blipFill>
                  <a:blip r:embed="rId6"/>
                  <a:stretch>
                    <a:fillRect r="-1136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Gerade Verbindung mit Pfeil 44">
              <a:extLst>
                <a:ext uri="{FF2B5EF4-FFF2-40B4-BE49-F238E27FC236}">
                  <a16:creationId xmlns:a16="http://schemas.microsoft.com/office/drawing/2014/main" id="{ECA7FB75-9273-1687-1F35-50B270B71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9846" y="2476570"/>
              <a:ext cx="0" cy="1889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45">
                  <a:extLst>
                    <a:ext uri="{FF2B5EF4-FFF2-40B4-BE49-F238E27FC236}">
                      <a16:creationId xmlns:a16="http://schemas.microsoft.com/office/drawing/2014/main" id="{48DF477E-0931-6501-8115-C1CD5DE1D693}"/>
                    </a:ext>
                  </a:extLst>
                </p:cNvPr>
                <p:cNvSpPr txBox="1"/>
                <p:nvPr/>
              </p:nvSpPr>
              <p:spPr>
                <a:xfrm>
                  <a:off x="3214420" y="3991652"/>
                  <a:ext cx="265043" cy="215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80414D8C-E91B-9131-1109-CEDAAA6F9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4420" y="3991652"/>
                  <a:ext cx="265043" cy="215316"/>
                </a:xfrm>
                <a:prstGeom prst="rect">
                  <a:avLst/>
                </a:prstGeom>
                <a:blipFill>
                  <a:blip r:embed="rId7"/>
                  <a:stretch>
                    <a:fillRect r="-9091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 Verbindung mit Pfeil 46">
              <a:extLst>
                <a:ext uri="{FF2B5EF4-FFF2-40B4-BE49-F238E27FC236}">
                  <a16:creationId xmlns:a16="http://schemas.microsoft.com/office/drawing/2014/main" id="{F4A5E865-6A49-05E3-763B-4ACB72439E68}"/>
                </a:ext>
              </a:extLst>
            </p:cNvPr>
            <p:cNvCxnSpPr>
              <a:cxnSpLocks/>
            </p:cNvCxnSpPr>
            <p:nvPr/>
          </p:nvCxnSpPr>
          <p:spPr>
            <a:xfrm>
              <a:off x="3022600" y="4176900"/>
              <a:ext cx="2206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418E351F-59BC-00EB-9714-82E301B54B6B}"/>
              </a:ext>
            </a:extLst>
          </p:cNvPr>
          <p:cNvSpPr txBox="1">
            <a:spLocks/>
          </p:cNvSpPr>
          <p:nvPr/>
        </p:nvSpPr>
        <p:spPr>
          <a:xfrm>
            <a:off x="1079846" y="1368402"/>
            <a:ext cx="10080000" cy="48085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6">
                <a:extLst>
                  <a:ext uri="{FF2B5EF4-FFF2-40B4-BE49-F238E27FC236}">
                    <a16:creationId xmlns:a16="http://schemas.microsoft.com/office/drawing/2014/main" id="{A783B175-4C49-1844-A334-EA962A02A843}"/>
                  </a:ext>
                </a:extLst>
              </p:cNvPr>
              <p:cNvSpPr txBox="1"/>
              <p:nvPr/>
            </p:nvSpPr>
            <p:spPr bwMode="auto">
              <a:xfrm>
                <a:off x="8498323" y="1368402"/>
                <a:ext cx="3424597" cy="2984863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/>
                  <a:t>Outputs</a:t>
                </a:r>
                <a:endParaRPr lang="en-US" sz="800"/>
              </a:p>
              <a:p>
                <a:pPr algn="ctr"/>
                <a:endParaRPr lang="en-US" sz="600"/>
              </a:p>
              <a:p>
                <a:pPr algn="ctr"/>
                <a:r>
                  <a:rPr lang="en-US"/>
                  <a:t>bending line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algn="ctr"/>
                <a:endParaRPr lang="en-US" sz="500"/>
              </a:p>
              <a:p>
                <a:pPr algn="ctr"/>
                <a:r>
                  <a:rPr lang="en-US">
                    <a:solidFill>
                      <a:schemeClr val="accent1"/>
                    </a:solidFill>
                  </a:rPr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>
                  <a:solidFill>
                    <a:schemeClr val="accent1"/>
                  </a:solidFill>
                </a:endParaRPr>
              </a:p>
              <a:p>
                <a:pPr algn="ctr"/>
                <a:endParaRPr lang="en-US"/>
              </a:p>
              <a:p>
                <a:pPr algn="ctr"/>
                <a:endParaRPr lang="en-US"/>
              </a:p>
            </p:txBody>
          </p:sp>
        </mc:Choice>
        <mc:Fallback xmlns="">
          <p:sp>
            <p:nvSpPr>
              <p:cNvPr id="17" name="TextBox 6">
                <a:extLst>
                  <a:ext uri="{FF2B5EF4-FFF2-40B4-BE49-F238E27FC236}">
                    <a16:creationId xmlns:a16="http://schemas.microsoft.com/office/drawing/2014/main" id="{A783B175-4C49-1844-A334-EA962A02A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98323" y="1368402"/>
                <a:ext cx="3424597" cy="2984863"/>
              </a:xfrm>
              <a:prstGeom prst="rect">
                <a:avLst/>
              </a:prstGeom>
              <a:blipFill>
                <a:blip r:embed="rId8"/>
                <a:stretch>
                  <a:fillRect t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Pfeil nach rechts 282">
            <a:extLst>
              <a:ext uri="{FF2B5EF4-FFF2-40B4-BE49-F238E27FC236}">
                <a16:creationId xmlns:a16="http://schemas.microsoft.com/office/drawing/2014/main" id="{33389B2D-5830-B00F-A8F5-3E31B3CD697C}"/>
              </a:ext>
            </a:extLst>
          </p:cNvPr>
          <p:cNvSpPr/>
          <p:nvPr/>
        </p:nvSpPr>
        <p:spPr>
          <a:xfrm>
            <a:off x="7942364" y="3079686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9" name="Gruppieren 26">
            <a:extLst>
              <a:ext uri="{FF2B5EF4-FFF2-40B4-BE49-F238E27FC236}">
                <a16:creationId xmlns:a16="http://schemas.microsoft.com/office/drawing/2014/main" id="{C8E1ADB1-0A72-C522-B9E9-DCE8535B3D6C}"/>
              </a:ext>
            </a:extLst>
          </p:cNvPr>
          <p:cNvGrpSpPr/>
          <p:nvPr/>
        </p:nvGrpSpPr>
        <p:grpSpPr>
          <a:xfrm>
            <a:off x="4420085" y="1368402"/>
            <a:ext cx="3424597" cy="2984863"/>
            <a:chOff x="4421586" y="1851568"/>
            <a:chExt cx="3424597" cy="2984863"/>
          </a:xfrm>
        </p:grpSpPr>
        <p:grpSp>
          <p:nvGrpSpPr>
            <p:cNvPr id="20" name="Gruppieren 21">
              <a:extLst>
                <a:ext uri="{FF2B5EF4-FFF2-40B4-BE49-F238E27FC236}">
                  <a16:creationId xmlns:a16="http://schemas.microsoft.com/office/drawing/2014/main" id="{AE81685A-61B5-BBC7-1516-53E7928C88A2}"/>
                </a:ext>
              </a:extLst>
            </p:cNvPr>
            <p:cNvGrpSpPr/>
            <p:nvPr/>
          </p:nvGrpSpPr>
          <p:grpSpPr>
            <a:xfrm>
              <a:off x="4421586" y="1851568"/>
              <a:ext cx="3424597" cy="2984863"/>
              <a:chOff x="4421586" y="1851568"/>
              <a:chExt cx="3424597" cy="2984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6">
                    <a:extLst>
                      <a:ext uri="{FF2B5EF4-FFF2-40B4-BE49-F238E27FC236}">
                        <a16:creationId xmlns:a16="http://schemas.microsoft.com/office/drawing/2014/main" id="{F4965A8C-3690-E8EB-2609-CFB619D64F48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421586" y="1851568"/>
                    <a:ext cx="3424597" cy="29848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de-DE" b="1"/>
                      <a:t>Model</a:t>
                    </a:r>
                    <a:endParaRPr lang="en-US" sz="800"/>
                  </a:p>
                  <a:p>
                    <a:pPr algn="ctr"/>
                    <a:r>
                      <a:rPr lang="en-US" sz="800"/>
                      <a:t> 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/>
                  </a:p>
                  <a:p>
                    <a:pPr algn="ctr"/>
                    <a:endParaRPr lang="de-DE" sz="1000" i="1"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de-DE" err="1"/>
                      <a:t>Where</a:t>
                    </a:r>
                    <a:r>
                      <a:rPr lang="de-DE" i="1">
                        <a:latin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de-DE" i="1">
                        <a:latin typeface="Cambria Math" panose="02040503050406030204" pitchFamily="18" charset="0"/>
                      </a:rPr>
                      <a:t> </a:t>
                    </a:r>
                    <a:r>
                      <a:rPr lang="de-DE" err="1"/>
                      <a:t>solves</a:t>
                    </a:r>
                    <a:r>
                      <a:rPr lang="de-DE"/>
                      <a:t>: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>
                      <a:solidFill>
                        <a:schemeClr val="accent1"/>
                      </a:solidFill>
                    </a:endParaRPr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</mc:Choice>
            <mc:Fallback xmlns="">
              <p:sp>
                <p:nvSpPr>
                  <p:cNvPr id="8" name="TextBox 6">
                    <a:extLst>
                      <a:ext uri="{FF2B5EF4-FFF2-40B4-BE49-F238E27FC236}">
                        <a16:creationId xmlns:a16="http://schemas.microsoft.com/office/drawing/2014/main" id="{40ACDFBC-BE8D-E48C-DD70-F04DFF551D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421586" y="1851568"/>
                    <a:ext cx="3424597" cy="29848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Gerade Verbindung mit Pfeil 19">
                <a:extLst>
                  <a:ext uri="{FF2B5EF4-FFF2-40B4-BE49-F238E27FC236}">
                    <a16:creationId xmlns:a16="http://schemas.microsoft.com/office/drawing/2014/main" id="{192144B1-6E7A-0874-8FF4-BCB66583B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2433" y="4173383"/>
                <a:ext cx="0" cy="1180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feld 20">
                    <a:extLst>
                      <a:ext uri="{FF2B5EF4-FFF2-40B4-BE49-F238E27FC236}">
                        <a16:creationId xmlns:a16="http://schemas.microsoft.com/office/drawing/2014/main" id="{E8D0771D-3BB8-2F82-4E76-DD51672F601F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334" y="4270091"/>
                    <a:ext cx="3954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F3C17225-7AAE-18B9-A422-FA05A8C94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7334" y="4270091"/>
                    <a:ext cx="395429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6875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Freihandform: Form 22">
              <a:extLst>
                <a:ext uri="{FF2B5EF4-FFF2-40B4-BE49-F238E27FC236}">
                  <a16:creationId xmlns:a16="http://schemas.microsoft.com/office/drawing/2014/main" id="{C518F265-4ACF-4BEF-4C13-3041B753682D}"/>
                </a:ext>
              </a:extLst>
            </p:cNvPr>
            <p:cNvSpPr/>
            <p:nvPr/>
          </p:nvSpPr>
          <p:spPr>
            <a:xfrm>
              <a:off x="4790524" y="4181529"/>
              <a:ext cx="2192337" cy="133873"/>
            </a:xfrm>
            <a:custGeom>
              <a:avLst/>
              <a:gdLst>
                <a:gd name="connsiteX0" fmla="*/ 0 w 2180167"/>
                <a:gd name="connsiteY0" fmla="*/ 6893 h 308543"/>
                <a:gd name="connsiteX1" fmla="*/ 1011767 w 2180167"/>
                <a:gd name="connsiteY1" fmla="*/ 271476 h 308543"/>
                <a:gd name="connsiteX2" fmla="*/ 1758950 w 2180167"/>
                <a:gd name="connsiteY2" fmla="*/ 277826 h 308543"/>
                <a:gd name="connsiteX3" fmla="*/ 2180167 w 2180167"/>
                <a:gd name="connsiteY3" fmla="*/ 2659 h 308543"/>
                <a:gd name="connsiteX0" fmla="*/ 0 w 2180167"/>
                <a:gd name="connsiteY0" fmla="*/ 605 h 302255"/>
                <a:gd name="connsiteX1" fmla="*/ 1011767 w 2180167"/>
                <a:gd name="connsiteY1" fmla="*/ 265188 h 302255"/>
                <a:gd name="connsiteX2" fmla="*/ 1758950 w 2180167"/>
                <a:gd name="connsiteY2" fmla="*/ 271538 h 302255"/>
                <a:gd name="connsiteX3" fmla="*/ 2180167 w 2180167"/>
                <a:gd name="connsiteY3" fmla="*/ 2721 h 302255"/>
                <a:gd name="connsiteX0" fmla="*/ 0 w 2180167"/>
                <a:gd name="connsiteY0" fmla="*/ 0 h 301650"/>
                <a:gd name="connsiteX1" fmla="*/ 1011767 w 2180167"/>
                <a:gd name="connsiteY1" fmla="*/ 264583 h 301650"/>
                <a:gd name="connsiteX2" fmla="*/ 1758950 w 2180167"/>
                <a:gd name="connsiteY2" fmla="*/ 270933 h 301650"/>
                <a:gd name="connsiteX3" fmla="*/ 2180167 w 2180167"/>
                <a:gd name="connsiteY3" fmla="*/ 2116 h 301650"/>
                <a:gd name="connsiteX0" fmla="*/ 0 w 2180167"/>
                <a:gd name="connsiteY0" fmla="*/ 0 h 292341"/>
                <a:gd name="connsiteX1" fmla="*/ 1011767 w 2180167"/>
                <a:gd name="connsiteY1" fmla="*/ 264583 h 292341"/>
                <a:gd name="connsiteX2" fmla="*/ 1638300 w 2180167"/>
                <a:gd name="connsiteY2" fmla="*/ 254000 h 292341"/>
                <a:gd name="connsiteX3" fmla="*/ 2180167 w 2180167"/>
                <a:gd name="connsiteY3" fmla="*/ 2116 h 292341"/>
                <a:gd name="connsiteX0" fmla="*/ 0 w 2180167"/>
                <a:gd name="connsiteY0" fmla="*/ 0 h 276847"/>
                <a:gd name="connsiteX1" fmla="*/ 918634 w 2180167"/>
                <a:gd name="connsiteY1" fmla="*/ 228600 h 276847"/>
                <a:gd name="connsiteX2" fmla="*/ 1638300 w 2180167"/>
                <a:gd name="connsiteY2" fmla="*/ 254000 h 276847"/>
                <a:gd name="connsiteX3" fmla="*/ 2180167 w 2180167"/>
                <a:gd name="connsiteY3" fmla="*/ 2116 h 276847"/>
                <a:gd name="connsiteX0" fmla="*/ 0 w 2180167"/>
                <a:gd name="connsiteY0" fmla="*/ 0 h 259739"/>
                <a:gd name="connsiteX1" fmla="*/ 918634 w 2180167"/>
                <a:gd name="connsiteY1" fmla="*/ 228600 h 259739"/>
                <a:gd name="connsiteX2" fmla="*/ 1634067 w 2180167"/>
                <a:gd name="connsiteY2" fmla="*/ 228600 h 259739"/>
                <a:gd name="connsiteX3" fmla="*/ 2180167 w 2180167"/>
                <a:gd name="connsiteY3" fmla="*/ 2116 h 259739"/>
                <a:gd name="connsiteX0" fmla="*/ 0 w 2180167"/>
                <a:gd name="connsiteY0" fmla="*/ 0 h 244261"/>
                <a:gd name="connsiteX1" fmla="*/ 895351 w 2180167"/>
                <a:gd name="connsiteY1" fmla="*/ 173566 h 244261"/>
                <a:gd name="connsiteX2" fmla="*/ 1634067 w 2180167"/>
                <a:gd name="connsiteY2" fmla="*/ 228600 h 244261"/>
                <a:gd name="connsiteX3" fmla="*/ 2180167 w 2180167"/>
                <a:gd name="connsiteY3" fmla="*/ 2116 h 244261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167" h="197666">
                  <a:moveTo>
                    <a:pt x="0" y="0"/>
                  </a:moveTo>
                  <a:cubicBezTo>
                    <a:pt x="359304" y="109714"/>
                    <a:pt x="618068" y="145697"/>
                    <a:pt x="895351" y="173566"/>
                  </a:cubicBezTo>
                  <a:cubicBezTo>
                    <a:pt x="1172634" y="201435"/>
                    <a:pt x="1468967" y="212020"/>
                    <a:pt x="1663700" y="167217"/>
                  </a:cubicBezTo>
                  <a:cubicBezTo>
                    <a:pt x="1858433" y="122414"/>
                    <a:pt x="2055637" y="74082"/>
                    <a:pt x="2180167" y="211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Rechteck 30">
            <a:extLst>
              <a:ext uri="{FF2B5EF4-FFF2-40B4-BE49-F238E27FC236}">
                <a16:creationId xmlns:a16="http://schemas.microsoft.com/office/drawing/2014/main" id="{1F16C3F6-53F5-3459-C3B5-EF1715EA419E}"/>
              </a:ext>
            </a:extLst>
          </p:cNvPr>
          <p:cNvSpPr/>
          <p:nvPr/>
        </p:nvSpPr>
        <p:spPr>
          <a:xfrm>
            <a:off x="654064" y="5368741"/>
            <a:ext cx="225108" cy="184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82">
            <a:extLst>
              <a:ext uri="{FF2B5EF4-FFF2-40B4-BE49-F238E27FC236}">
                <a16:creationId xmlns:a16="http://schemas.microsoft.com/office/drawing/2014/main" id="{C6B8310A-F00C-1CBD-4833-87D8566D09E7}"/>
              </a:ext>
            </a:extLst>
          </p:cNvPr>
          <p:cNvSpPr/>
          <p:nvPr/>
        </p:nvSpPr>
        <p:spPr>
          <a:xfrm>
            <a:off x="3684475" y="3084760"/>
            <a:ext cx="646892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Gruppieren 24">
            <a:extLst>
              <a:ext uri="{FF2B5EF4-FFF2-40B4-BE49-F238E27FC236}">
                <a16:creationId xmlns:a16="http://schemas.microsoft.com/office/drawing/2014/main" id="{D2599A0A-3AAB-5D01-BB02-A69C1A5AEE7D}"/>
              </a:ext>
            </a:extLst>
          </p:cNvPr>
          <p:cNvGrpSpPr/>
          <p:nvPr/>
        </p:nvGrpSpPr>
        <p:grpSpPr>
          <a:xfrm>
            <a:off x="512417" y="4430758"/>
            <a:ext cx="3083340" cy="2025074"/>
            <a:chOff x="512417" y="4430758"/>
            <a:chExt cx="3083340" cy="2025074"/>
          </a:xfrm>
        </p:grpSpPr>
        <p:pic>
          <p:nvPicPr>
            <p:cNvPr id="28" name="Grafik 25" descr="Ein Bild, das Text, Screenshot, Farbigkeit enthält.&#10;&#10;Automatisch generierte Beschreibung">
              <a:extLst>
                <a:ext uri="{FF2B5EF4-FFF2-40B4-BE49-F238E27FC236}">
                  <a16:creationId xmlns:a16="http://schemas.microsoft.com/office/drawing/2014/main" id="{B4AE218A-B89D-FE48-C735-D96C20251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" b="8819"/>
            <a:stretch/>
          </p:blipFill>
          <p:spPr>
            <a:xfrm>
              <a:off x="932448" y="4671259"/>
              <a:ext cx="2209210" cy="17588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3">
                  <a:extLst>
                    <a:ext uri="{FF2B5EF4-FFF2-40B4-BE49-F238E27FC236}">
                      <a16:creationId xmlns:a16="http://schemas.microsoft.com/office/drawing/2014/main" id="{B459AA90-6047-45FA-1F6F-D889773E57A2}"/>
                    </a:ext>
                  </a:extLst>
                </p:cNvPr>
                <p:cNvSpPr/>
                <p:nvPr/>
              </p:nvSpPr>
              <p:spPr>
                <a:xfrm>
                  <a:off x="512417" y="4439592"/>
                  <a:ext cx="3083340" cy="201624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Posterior</a:t>
                  </a:r>
                  <a:r>
                    <a:rPr lang="en-US" sz="160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obs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600">
                      <a:solidFill>
                        <a:schemeClr val="tx1"/>
                      </a:solidFill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7E5990F7-6710-EC47-FF77-5A6038F09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17" y="4439592"/>
                  <a:ext cx="3083340" cy="2016240"/>
                </a:xfrm>
                <a:prstGeom prst="rect">
                  <a:avLst/>
                </a:prstGeom>
                <a:blipFill>
                  <a:blip r:embed="rId12"/>
                  <a:stretch>
                    <a:fillRect t="-59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8">
                  <a:extLst>
                    <a:ext uri="{FF2B5EF4-FFF2-40B4-BE49-F238E27FC236}">
                      <a16:creationId xmlns:a16="http://schemas.microsoft.com/office/drawing/2014/main" id="{6A1C8995-ABCF-25E4-2655-286CD7F9B7FA}"/>
                    </a:ext>
                  </a:extLst>
                </p:cNvPr>
                <p:cNvSpPr txBox="1"/>
                <p:nvPr/>
              </p:nvSpPr>
              <p:spPr>
                <a:xfrm>
                  <a:off x="3216008" y="6124168"/>
                  <a:ext cx="265043" cy="215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A8B627F-CC7D-5AA0-9E25-AF500E0BC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008" y="6124168"/>
                  <a:ext cx="265043" cy="215316"/>
                </a:xfrm>
                <a:prstGeom prst="rect">
                  <a:avLst/>
                </a:prstGeom>
                <a:blipFill>
                  <a:blip r:embed="rId7"/>
                  <a:stretch>
                    <a:fillRect r="-11628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1">
                  <a:extLst>
                    <a:ext uri="{FF2B5EF4-FFF2-40B4-BE49-F238E27FC236}">
                      <a16:creationId xmlns:a16="http://schemas.microsoft.com/office/drawing/2014/main" id="{40A7CC12-83FB-4CD3-5730-AFC19BA76777}"/>
                    </a:ext>
                  </a:extLst>
                </p:cNvPr>
                <p:cNvSpPr txBox="1"/>
                <p:nvPr/>
              </p:nvSpPr>
              <p:spPr>
                <a:xfrm>
                  <a:off x="723848" y="4430758"/>
                  <a:ext cx="265043" cy="215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0B8F2AD2-7B43-D5D3-85B8-83C34375A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848" y="4430758"/>
                  <a:ext cx="265043" cy="215316"/>
                </a:xfrm>
                <a:prstGeom prst="rect">
                  <a:avLst/>
                </a:prstGeom>
                <a:blipFill>
                  <a:blip r:embed="rId13"/>
                  <a:stretch>
                    <a:fillRect r="-13953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7">
              <a:extLst>
                <a:ext uri="{FF2B5EF4-FFF2-40B4-BE49-F238E27FC236}">
                  <a16:creationId xmlns:a16="http://schemas.microsoft.com/office/drawing/2014/main" id="{4992FD04-D58E-3AE8-74A5-8AB167206B10}"/>
                </a:ext>
              </a:extLst>
            </p:cNvPr>
            <p:cNvCxnSpPr>
              <a:cxnSpLocks/>
            </p:cNvCxnSpPr>
            <p:nvPr/>
          </p:nvCxnSpPr>
          <p:spPr>
            <a:xfrm>
              <a:off x="3024188" y="6304999"/>
              <a:ext cx="2206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9">
              <a:extLst>
                <a:ext uri="{FF2B5EF4-FFF2-40B4-BE49-F238E27FC236}">
                  <a16:creationId xmlns:a16="http://schemas.microsoft.com/office/drawing/2014/main" id="{1311E735-8F3A-F132-848D-029B68302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2209" y="4584144"/>
              <a:ext cx="0" cy="1889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Pfeil: gebogen 48">
            <a:extLst>
              <a:ext uri="{FF2B5EF4-FFF2-40B4-BE49-F238E27FC236}">
                <a16:creationId xmlns:a16="http://schemas.microsoft.com/office/drawing/2014/main" id="{B62B8D53-8E2D-AF37-EC7D-B7303A543685}"/>
              </a:ext>
            </a:extLst>
          </p:cNvPr>
          <p:cNvSpPr/>
          <p:nvPr/>
        </p:nvSpPr>
        <p:spPr>
          <a:xfrm rot="10800000">
            <a:off x="3684474" y="4451233"/>
            <a:ext cx="6744943" cy="1286958"/>
          </a:xfrm>
          <a:prstGeom prst="bentArrow">
            <a:avLst>
              <a:gd name="adj1" fmla="val 11891"/>
              <a:gd name="adj2" fmla="val 12328"/>
              <a:gd name="adj3" fmla="val 1422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uppieren 38">
            <a:extLst>
              <a:ext uri="{FF2B5EF4-FFF2-40B4-BE49-F238E27FC236}">
                <a16:creationId xmlns:a16="http://schemas.microsoft.com/office/drawing/2014/main" id="{FFB49EF2-0F35-3ECF-5CAA-419F8F1E1023}"/>
              </a:ext>
            </a:extLst>
          </p:cNvPr>
          <p:cNvGrpSpPr/>
          <p:nvPr/>
        </p:nvGrpSpPr>
        <p:grpSpPr>
          <a:xfrm>
            <a:off x="8516446" y="2450068"/>
            <a:ext cx="3328643" cy="1830516"/>
            <a:chOff x="8516446" y="2450068"/>
            <a:chExt cx="3328643" cy="1830516"/>
          </a:xfrm>
        </p:grpSpPr>
        <p:pic>
          <p:nvPicPr>
            <p:cNvPr id="36" name="Grafik 33">
              <a:extLst>
                <a:ext uri="{FF2B5EF4-FFF2-40B4-BE49-F238E27FC236}">
                  <a16:creationId xmlns:a16="http://schemas.microsoft.com/office/drawing/2014/main" id="{D90EE065-E988-7394-F250-273569D63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1" b="5024"/>
            <a:stretch/>
          </p:blipFill>
          <p:spPr>
            <a:xfrm>
              <a:off x="8516446" y="2450068"/>
              <a:ext cx="3328643" cy="1830516"/>
            </a:xfrm>
            <a:prstGeom prst="rect">
              <a:avLst/>
            </a:prstGeom>
          </p:spPr>
        </p:pic>
        <p:pic>
          <p:nvPicPr>
            <p:cNvPr id="37" name="Grafik 49" descr="Ein Bild, das Schwarz, Dunkelheit, Natur, Mond enthält.&#10;&#10;Automatisch generierte Beschreibung">
              <a:extLst>
                <a:ext uri="{FF2B5EF4-FFF2-40B4-BE49-F238E27FC236}">
                  <a16:creationId xmlns:a16="http://schemas.microsoft.com/office/drawing/2014/main" id="{4E40BAFB-35F2-B70E-2633-57112E75D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123" b="58240"/>
            <a:stretch/>
          </p:blipFill>
          <p:spPr>
            <a:xfrm>
              <a:off x="9157936" y="2522444"/>
              <a:ext cx="264138" cy="286075"/>
            </a:xfrm>
            <a:prstGeom prst="rect">
              <a:avLst/>
            </a:prstGeom>
          </p:spPr>
        </p:pic>
        <p:pic>
          <p:nvPicPr>
            <p:cNvPr id="38" name="Grafik 50" descr="Ein Bild, das Schwarz, Dunkelheit, Natur, Mond enthält.&#10;&#10;Automatisch generierte Beschreibung">
              <a:extLst>
                <a:ext uri="{FF2B5EF4-FFF2-40B4-BE49-F238E27FC236}">
                  <a16:creationId xmlns:a16="http://schemas.microsoft.com/office/drawing/2014/main" id="{09190C32-A4B1-E5F9-B73B-C92913F96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53" t="-1739" r="-1108" b="53853"/>
            <a:stretch/>
          </p:blipFill>
          <p:spPr>
            <a:xfrm>
              <a:off x="11456560" y="2514712"/>
              <a:ext cx="310873" cy="328039"/>
            </a:xfrm>
            <a:prstGeom prst="rect">
              <a:avLst/>
            </a:prstGeom>
          </p:spPr>
        </p:pic>
      </p:grpSp>
      <p:sp>
        <p:nvSpPr>
          <p:cNvPr id="39" name="TextBox 54">
            <a:extLst>
              <a:ext uri="{FF2B5EF4-FFF2-40B4-BE49-F238E27FC236}">
                <a16:creationId xmlns:a16="http://schemas.microsoft.com/office/drawing/2014/main" id="{222F49FC-5CFC-2D4C-6408-29687C7AB06D}"/>
              </a:ext>
            </a:extLst>
          </p:cNvPr>
          <p:cNvSpPr txBox="1"/>
          <p:nvPr/>
        </p:nvSpPr>
        <p:spPr>
          <a:xfrm>
            <a:off x="3561689" y="5047001"/>
            <a:ext cx="13131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Unknown</a:t>
            </a:r>
            <a:endParaRPr lang="en-US" sz="1600"/>
          </a:p>
        </p:txBody>
      </p:sp>
      <p:pic>
        <p:nvPicPr>
          <p:cNvPr id="40" name="Picture 5">
            <a:extLst>
              <a:ext uri="{FF2B5EF4-FFF2-40B4-BE49-F238E27FC236}">
                <a16:creationId xmlns:a16="http://schemas.microsoft.com/office/drawing/2014/main" id="{BB42038C-58AF-3EEA-BF9C-F1E6FFED28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247" r="237" b="40031"/>
          <a:stretch/>
        </p:blipFill>
        <p:spPr>
          <a:xfrm>
            <a:off x="4565439" y="3200486"/>
            <a:ext cx="3123728" cy="802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13">
                <a:extLst>
                  <a:ext uri="{FF2B5EF4-FFF2-40B4-BE49-F238E27FC236}">
                    <a16:creationId xmlns:a16="http://schemas.microsoft.com/office/drawing/2014/main" id="{EA195AB9-C0DB-B789-185C-21A99818B241}"/>
                  </a:ext>
                </a:extLst>
              </p:cNvPr>
              <p:cNvSpPr txBox="1"/>
              <p:nvPr/>
            </p:nvSpPr>
            <p:spPr>
              <a:xfrm>
                <a:off x="6855514" y="3125203"/>
                <a:ext cx="659446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𝑞</m:t>
                      </m:r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𝑥</m:t>
                      </m:r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de-DE" sz="1600">
                  <a:solidFill>
                    <a:schemeClr val="accent1"/>
                  </a:solidFill>
                  <a:ea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1" name="Textfeld 13">
                <a:extLst>
                  <a:ext uri="{FF2B5EF4-FFF2-40B4-BE49-F238E27FC236}">
                    <a16:creationId xmlns:a16="http://schemas.microsoft.com/office/drawing/2014/main" id="{EA195AB9-C0DB-B789-185C-21A99818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514" y="3125203"/>
                <a:ext cx="659446" cy="338554"/>
              </a:xfrm>
              <a:prstGeom prst="rect">
                <a:avLst/>
              </a:prstGeom>
              <a:blipFill>
                <a:blip r:embed="rId17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413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6" grpId="0" animBg="1"/>
      <p:bldP spid="34" grpId="0" animBg="1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06DA59-F7FD-DD66-98EF-3E94F69F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351696"/>
            <a:ext cx="10080000" cy="846897"/>
          </a:xfrm>
        </p:spPr>
        <p:txBody>
          <a:bodyPr/>
          <a:lstStyle/>
          <a:p>
            <a:r>
              <a:rPr lang="en-US" dirty="0"/>
              <a:t>Multi-Query Analysis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374660-E3A6-B270-4C37-122C9186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592632"/>
            <a:ext cx="1312025" cy="265368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1D0859E-8066-2FAC-FB43-A309F51D81DA}"/>
              </a:ext>
            </a:extLst>
          </p:cNvPr>
          <p:cNvSpPr txBox="1">
            <a:spLocks/>
          </p:cNvSpPr>
          <p:nvPr/>
        </p:nvSpPr>
        <p:spPr>
          <a:xfrm>
            <a:off x="1056000" y="1386650"/>
            <a:ext cx="10080000" cy="487730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DE" dirty="0"/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>
                <a:ea typeface="+mn-lt"/>
                <a:cs typeface="+mn-lt"/>
              </a:rPr>
              <a:t>Examples of multi-query scenarios:</a:t>
            </a:r>
            <a:endParaRPr lang="en-US" dirty="0"/>
          </a:p>
          <a:p>
            <a:pPr marL="0" indent="0">
              <a:buNone/>
            </a:pPr>
            <a:r>
              <a:rPr lang="en-US" sz="900" dirty="0">
                <a:ea typeface="+mn-lt"/>
                <a:cs typeface="+mn-lt"/>
              </a:rPr>
              <a:t> 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Open loop:</a:t>
            </a:r>
            <a:r>
              <a:rPr lang="en-US" dirty="0">
                <a:ea typeface="+mn-lt"/>
                <a:cs typeface="+mn-lt"/>
              </a:rPr>
              <a:t> parameter studies, uncertainty quantification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endParaRPr lang="en-US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600" b="1" dirty="0">
                <a:ea typeface="+mn-lt"/>
                <a:cs typeface="+mn-lt"/>
              </a:rPr>
              <a:t> </a:t>
            </a:r>
            <a:endParaRPr lang="en-US" b="1" dirty="0">
              <a:ea typeface="+mn-lt"/>
              <a:cs typeface="+mn-lt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Closed loop:</a:t>
            </a:r>
            <a:r>
              <a:rPr lang="en-US" dirty="0">
                <a:ea typeface="+mn-lt"/>
                <a:cs typeface="+mn-lt"/>
              </a:rPr>
              <a:t> optimization, (Bayesian) inverse problems</a:t>
            </a:r>
            <a:endParaRPr lang="en-DE" dirty="0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DE" dirty="0"/>
          </a:p>
          <a:p>
            <a:pPr marL="0" indent="0">
              <a:buNone/>
            </a:pPr>
            <a:endParaRPr lang="en-DE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1DBF507-F80E-49B1-B17F-085F0192440C}"/>
              </a:ext>
            </a:extLst>
          </p:cNvPr>
          <p:cNvSpPr txBox="1">
            <a:spLocks/>
          </p:cNvSpPr>
          <p:nvPr/>
        </p:nvSpPr>
        <p:spPr>
          <a:xfrm>
            <a:off x="1056000" y="5723961"/>
            <a:ext cx="10080000" cy="3750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>
                <a:ea typeface="+mn-lt"/>
                <a:cs typeface="+mn-lt"/>
              </a:rPr>
              <a:t>Evaluation of the same model at </a:t>
            </a:r>
            <a:r>
              <a:rPr lang="en-US" b="1" dirty="0">
                <a:ea typeface="+mn-lt"/>
                <a:cs typeface="+mn-lt"/>
              </a:rPr>
              <a:t>many input locations</a:t>
            </a:r>
          </a:p>
        </p:txBody>
      </p:sp>
      <p:grpSp>
        <p:nvGrpSpPr>
          <p:cNvPr id="9" name="Group 23">
            <a:extLst>
              <a:ext uri="{FF2B5EF4-FFF2-40B4-BE49-F238E27FC236}">
                <a16:creationId xmlns:a16="http://schemas.microsoft.com/office/drawing/2014/main" id="{86DEF2D0-58DE-4CA6-B951-A19408941A01}"/>
              </a:ext>
            </a:extLst>
          </p:cNvPr>
          <p:cNvGrpSpPr>
            <a:grpSpLocks noChangeAspect="1"/>
          </p:cNvGrpSpPr>
          <p:nvPr/>
        </p:nvGrpSpPr>
        <p:grpSpPr>
          <a:xfrm>
            <a:off x="7423081" y="1807240"/>
            <a:ext cx="3708215" cy="1450757"/>
            <a:chOff x="1898168" y="1254625"/>
            <a:chExt cx="7467600" cy="2921531"/>
          </a:xfrm>
        </p:grpSpPr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5EF39878-B4D0-5F3B-B763-70B1DB0ECC6F}"/>
                </a:ext>
              </a:extLst>
            </p:cNvPr>
            <p:cNvSpPr/>
            <p:nvPr/>
          </p:nvSpPr>
          <p:spPr>
            <a:xfrm>
              <a:off x="1898168" y="1330609"/>
              <a:ext cx="1986456" cy="51080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DE" sz="1100">
                  <a:solidFill>
                    <a:sysClr val="windowText" lastClr="000000"/>
                  </a:solidFill>
                </a:rPr>
                <a:t>Input 1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362057C4-3F13-C3F9-E7E0-EC5404B7CC0F}"/>
                </a:ext>
              </a:extLst>
            </p:cNvPr>
            <p:cNvSpPr/>
            <p:nvPr/>
          </p:nvSpPr>
          <p:spPr>
            <a:xfrm>
              <a:off x="4638740" y="1254625"/>
              <a:ext cx="1986456" cy="66277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DE" sz="1400"/>
                <a:t>Model</a:t>
              </a:r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5E459370-6CAD-D1C3-5813-C7A624786495}"/>
                </a:ext>
              </a:extLst>
            </p:cNvPr>
            <p:cNvSpPr/>
            <p:nvPr/>
          </p:nvSpPr>
          <p:spPr>
            <a:xfrm>
              <a:off x="7379312" y="1330609"/>
              <a:ext cx="1986456" cy="510803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DE" sz="1100">
                  <a:solidFill>
                    <a:sysClr val="windowText" lastClr="000000"/>
                  </a:solidFill>
                </a:rPr>
                <a:t>Output 1</a:t>
              </a:r>
            </a:p>
          </p:txBody>
        </p:sp>
        <p:cxnSp>
          <p:nvCxnSpPr>
            <p:cNvPr id="13" name="Straight Arrow Connector 7">
              <a:extLst>
                <a:ext uri="{FF2B5EF4-FFF2-40B4-BE49-F238E27FC236}">
                  <a16:creationId xmlns:a16="http://schemas.microsoft.com/office/drawing/2014/main" id="{BF20123A-B1AC-C107-CEA2-E91A1F716026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 flipV="1">
              <a:off x="3884624" y="1586010"/>
              <a:ext cx="75411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8">
              <a:extLst>
                <a:ext uri="{FF2B5EF4-FFF2-40B4-BE49-F238E27FC236}">
                  <a16:creationId xmlns:a16="http://schemas.microsoft.com/office/drawing/2014/main" id="{3487901C-ECF9-1714-212D-3CD2EE29D21C}"/>
                </a:ext>
              </a:extLst>
            </p:cNvPr>
            <p:cNvCxnSpPr/>
            <p:nvPr/>
          </p:nvCxnSpPr>
          <p:spPr>
            <a:xfrm flipV="1">
              <a:off x="6625196" y="1586009"/>
              <a:ext cx="75411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Rounded Rectangle 9">
              <a:extLst>
                <a:ext uri="{FF2B5EF4-FFF2-40B4-BE49-F238E27FC236}">
                  <a16:creationId xmlns:a16="http://schemas.microsoft.com/office/drawing/2014/main" id="{64EB87A8-908A-0FDE-359A-F14ED67EB2B5}"/>
                </a:ext>
              </a:extLst>
            </p:cNvPr>
            <p:cNvSpPr/>
            <p:nvPr/>
          </p:nvSpPr>
          <p:spPr>
            <a:xfrm>
              <a:off x="1898168" y="2171042"/>
              <a:ext cx="1986456" cy="51080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DE" sz="1100">
                  <a:solidFill>
                    <a:sysClr val="windowText" lastClr="000000"/>
                  </a:solidFill>
                </a:rPr>
                <a:t>Input 2</a:t>
              </a:r>
            </a:p>
          </p:txBody>
        </p:sp>
        <p:sp>
          <p:nvSpPr>
            <p:cNvPr id="16" name="Rounded Rectangle 10">
              <a:extLst>
                <a:ext uri="{FF2B5EF4-FFF2-40B4-BE49-F238E27FC236}">
                  <a16:creationId xmlns:a16="http://schemas.microsoft.com/office/drawing/2014/main" id="{FF0A69BC-6B44-FA8A-45D9-1E5C2BE9DB4D}"/>
                </a:ext>
              </a:extLst>
            </p:cNvPr>
            <p:cNvSpPr/>
            <p:nvPr/>
          </p:nvSpPr>
          <p:spPr>
            <a:xfrm>
              <a:off x="4638740" y="2095058"/>
              <a:ext cx="1986456" cy="66277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DE" sz="1400"/>
                <a:t>Model</a:t>
              </a:r>
            </a:p>
          </p:txBody>
        </p:sp>
        <p:sp>
          <p:nvSpPr>
            <p:cNvPr id="17" name="Rounded Rectangle 11">
              <a:extLst>
                <a:ext uri="{FF2B5EF4-FFF2-40B4-BE49-F238E27FC236}">
                  <a16:creationId xmlns:a16="http://schemas.microsoft.com/office/drawing/2014/main" id="{257AE0D7-6235-1D6E-7C03-E3EAF439A736}"/>
                </a:ext>
              </a:extLst>
            </p:cNvPr>
            <p:cNvSpPr/>
            <p:nvPr/>
          </p:nvSpPr>
          <p:spPr>
            <a:xfrm>
              <a:off x="7379312" y="2171042"/>
              <a:ext cx="1986456" cy="51080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DE" sz="1100">
                  <a:solidFill>
                    <a:sysClr val="windowText" lastClr="000000"/>
                  </a:solidFill>
                </a:rPr>
                <a:t>Output 2</a:t>
              </a:r>
            </a:p>
          </p:txBody>
        </p:sp>
        <p:cxnSp>
          <p:nvCxnSpPr>
            <p:cNvPr id="18" name="Straight Arrow Connector 12">
              <a:extLst>
                <a:ext uri="{FF2B5EF4-FFF2-40B4-BE49-F238E27FC236}">
                  <a16:creationId xmlns:a16="http://schemas.microsoft.com/office/drawing/2014/main" id="{8A1DC5E5-D430-467D-D238-EE17CF94B718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 flipV="1">
              <a:off x="3884624" y="2426443"/>
              <a:ext cx="75411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3">
              <a:extLst>
                <a:ext uri="{FF2B5EF4-FFF2-40B4-BE49-F238E27FC236}">
                  <a16:creationId xmlns:a16="http://schemas.microsoft.com/office/drawing/2014/main" id="{E71FEBE8-2193-1368-3F81-357BCA0DB0DE}"/>
                </a:ext>
              </a:extLst>
            </p:cNvPr>
            <p:cNvCxnSpPr/>
            <p:nvPr/>
          </p:nvCxnSpPr>
          <p:spPr>
            <a:xfrm flipV="1">
              <a:off x="6625196" y="2426442"/>
              <a:ext cx="75411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ounded Rectangle 14">
              <a:extLst>
                <a:ext uri="{FF2B5EF4-FFF2-40B4-BE49-F238E27FC236}">
                  <a16:creationId xmlns:a16="http://schemas.microsoft.com/office/drawing/2014/main" id="{784C1FD9-5606-6D2A-ED9D-52166DC9DF13}"/>
                </a:ext>
              </a:extLst>
            </p:cNvPr>
            <p:cNvSpPr/>
            <p:nvPr/>
          </p:nvSpPr>
          <p:spPr>
            <a:xfrm>
              <a:off x="1898168" y="3589370"/>
              <a:ext cx="1986456" cy="51080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DE" sz="1100">
                  <a:solidFill>
                    <a:sysClr val="windowText" lastClr="000000"/>
                  </a:solidFill>
                </a:rPr>
                <a:t>Input N</a:t>
              </a:r>
            </a:p>
          </p:txBody>
        </p:sp>
        <p:sp>
          <p:nvSpPr>
            <p:cNvPr id="21" name="Rounded Rectangle 15">
              <a:extLst>
                <a:ext uri="{FF2B5EF4-FFF2-40B4-BE49-F238E27FC236}">
                  <a16:creationId xmlns:a16="http://schemas.microsoft.com/office/drawing/2014/main" id="{93A02257-22A3-2763-068B-08716EBD025E}"/>
                </a:ext>
              </a:extLst>
            </p:cNvPr>
            <p:cNvSpPr/>
            <p:nvPr/>
          </p:nvSpPr>
          <p:spPr>
            <a:xfrm>
              <a:off x="4638740" y="3513386"/>
              <a:ext cx="1986456" cy="66277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DE" sz="1400"/>
                <a:t>Model</a:t>
              </a:r>
            </a:p>
          </p:txBody>
        </p:sp>
        <p:sp>
          <p:nvSpPr>
            <p:cNvPr id="22" name="Rounded Rectangle 16">
              <a:extLst>
                <a:ext uri="{FF2B5EF4-FFF2-40B4-BE49-F238E27FC236}">
                  <a16:creationId xmlns:a16="http://schemas.microsoft.com/office/drawing/2014/main" id="{15DC4BB3-A84F-1D92-D026-FCC44EB69D8B}"/>
                </a:ext>
              </a:extLst>
            </p:cNvPr>
            <p:cNvSpPr/>
            <p:nvPr/>
          </p:nvSpPr>
          <p:spPr>
            <a:xfrm>
              <a:off x="7379312" y="3589370"/>
              <a:ext cx="1986456" cy="51080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DE" sz="1100">
                  <a:solidFill>
                    <a:sysClr val="windowText" lastClr="000000"/>
                  </a:solidFill>
                </a:rPr>
                <a:t>Output N</a:t>
              </a:r>
            </a:p>
          </p:txBody>
        </p:sp>
        <p:cxnSp>
          <p:nvCxnSpPr>
            <p:cNvPr id="23" name="Straight Arrow Connector 17">
              <a:extLst>
                <a:ext uri="{FF2B5EF4-FFF2-40B4-BE49-F238E27FC236}">
                  <a16:creationId xmlns:a16="http://schemas.microsoft.com/office/drawing/2014/main" id="{16C037FF-4A7E-3CB4-B76C-3E9FAF20734B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 flipV="1">
              <a:off x="3884624" y="3844771"/>
              <a:ext cx="75411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18">
              <a:extLst>
                <a:ext uri="{FF2B5EF4-FFF2-40B4-BE49-F238E27FC236}">
                  <a16:creationId xmlns:a16="http://schemas.microsoft.com/office/drawing/2014/main" id="{C1E16AA1-48D0-149D-C184-232D7C3FB02D}"/>
                </a:ext>
              </a:extLst>
            </p:cNvPr>
            <p:cNvCxnSpPr/>
            <p:nvPr/>
          </p:nvCxnSpPr>
          <p:spPr>
            <a:xfrm flipV="1">
              <a:off x="6625196" y="3844770"/>
              <a:ext cx="754116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75DD1110-E83B-C609-1EBB-68FFA5FE13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2568" y="2883750"/>
              <a:ext cx="118800" cy="118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n-DE"/>
            </a:p>
          </p:txBody>
        </p:sp>
        <p:sp>
          <p:nvSpPr>
            <p:cNvPr id="26" name="Oval 20">
              <a:extLst>
                <a:ext uri="{FF2B5EF4-FFF2-40B4-BE49-F238E27FC236}">
                  <a16:creationId xmlns:a16="http://schemas.microsoft.com/office/drawing/2014/main" id="{9041C809-FC51-B728-9875-0BA00C7561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2568" y="3078671"/>
              <a:ext cx="118800" cy="118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n-DE"/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2C4E6C84-F0CC-64A6-83F7-F9E8743F43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2568" y="3268664"/>
              <a:ext cx="118800" cy="118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n-DE"/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6316A791-6958-4C7A-DEA6-C36498AFEFC0}"/>
              </a:ext>
            </a:extLst>
          </p:cNvPr>
          <p:cNvGrpSpPr/>
          <p:nvPr/>
        </p:nvGrpSpPr>
        <p:grpSpPr>
          <a:xfrm>
            <a:off x="7423082" y="3811167"/>
            <a:ext cx="3708214" cy="595426"/>
            <a:chOff x="7636629" y="4477223"/>
            <a:chExt cx="3708214" cy="595426"/>
          </a:xfrm>
        </p:grpSpPr>
        <p:cxnSp>
          <p:nvCxnSpPr>
            <p:cNvPr id="55" name="Straight Arrow Connector 7">
              <a:extLst>
                <a:ext uri="{FF2B5EF4-FFF2-40B4-BE49-F238E27FC236}">
                  <a16:creationId xmlns:a16="http://schemas.microsoft.com/office/drawing/2014/main" id="{AFE89FA0-AEA2-48FC-BFF2-0EB72EACC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15111" y="4756551"/>
              <a:ext cx="1822" cy="3104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DED94BD8-4565-FB56-A11A-BC4F24C14F14}"/>
                </a:ext>
              </a:extLst>
            </p:cNvPr>
            <p:cNvGrpSpPr/>
            <p:nvPr/>
          </p:nvGrpSpPr>
          <p:grpSpPr>
            <a:xfrm>
              <a:off x="7636629" y="4477223"/>
              <a:ext cx="3708214" cy="588016"/>
              <a:chOff x="7636629" y="4477223"/>
              <a:chExt cx="3708214" cy="588016"/>
            </a:xfrm>
          </p:grpSpPr>
          <p:grpSp>
            <p:nvGrpSpPr>
              <p:cNvPr id="47" name="Group 23">
                <a:extLst>
                  <a:ext uri="{FF2B5EF4-FFF2-40B4-BE49-F238E27FC236}">
                    <a16:creationId xmlns:a16="http://schemas.microsoft.com/office/drawing/2014/main" id="{030AF831-D711-07DA-1ACC-7598081A2C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36629" y="4477223"/>
                <a:ext cx="3708214" cy="329115"/>
                <a:chOff x="1898168" y="1254625"/>
                <a:chExt cx="7467600" cy="662770"/>
              </a:xfrm>
            </p:grpSpPr>
            <p:sp>
              <p:nvSpPr>
                <p:cNvPr id="29" name="Rounded Rectangle 4">
                  <a:extLst>
                    <a:ext uri="{FF2B5EF4-FFF2-40B4-BE49-F238E27FC236}">
                      <a16:creationId xmlns:a16="http://schemas.microsoft.com/office/drawing/2014/main" id="{F2768B8E-2194-AA82-994A-BF803B147AEB}"/>
                    </a:ext>
                  </a:extLst>
                </p:cNvPr>
                <p:cNvSpPr/>
                <p:nvPr/>
              </p:nvSpPr>
              <p:spPr>
                <a:xfrm>
                  <a:off x="1898168" y="1330609"/>
                  <a:ext cx="1986456" cy="510803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en-DE" sz="1100" dirty="0">
                      <a:solidFill>
                        <a:sysClr val="windowText" lastClr="000000"/>
                      </a:solidFill>
                    </a:rPr>
                    <a:t>Input i</a:t>
                  </a:r>
                </a:p>
              </p:txBody>
            </p:sp>
            <p:sp>
              <p:nvSpPr>
                <p:cNvPr id="30" name="Rounded Rectangle 5">
                  <a:extLst>
                    <a:ext uri="{FF2B5EF4-FFF2-40B4-BE49-F238E27FC236}">
                      <a16:creationId xmlns:a16="http://schemas.microsoft.com/office/drawing/2014/main" id="{DB11C31E-CA3F-A024-A238-6EEAE09E5533}"/>
                    </a:ext>
                  </a:extLst>
                </p:cNvPr>
                <p:cNvSpPr/>
                <p:nvPr/>
              </p:nvSpPr>
              <p:spPr>
                <a:xfrm>
                  <a:off x="4638740" y="1254625"/>
                  <a:ext cx="1986456" cy="66277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r>
                    <a:rPr lang="en-DE" sz="1400" dirty="0"/>
                    <a:t>Model</a:t>
                  </a:r>
                </a:p>
              </p:txBody>
            </p:sp>
            <p:sp>
              <p:nvSpPr>
                <p:cNvPr id="31" name="Rounded Rectangle 6">
                  <a:extLst>
                    <a:ext uri="{FF2B5EF4-FFF2-40B4-BE49-F238E27FC236}">
                      <a16:creationId xmlns:a16="http://schemas.microsoft.com/office/drawing/2014/main" id="{484DD361-6D27-50E6-9F99-337C88C3B3CC}"/>
                    </a:ext>
                  </a:extLst>
                </p:cNvPr>
                <p:cNvSpPr/>
                <p:nvPr/>
              </p:nvSpPr>
              <p:spPr>
                <a:xfrm>
                  <a:off x="7379312" y="1330609"/>
                  <a:ext cx="1986456" cy="510803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>
                  <a:noAutofit/>
                </a:bodyPr>
                <a:lstStyle/>
                <a:p>
                  <a:pPr algn="ctr"/>
                  <a:r>
                    <a:rPr lang="en-DE" sz="1100">
                      <a:solidFill>
                        <a:sysClr val="windowText" lastClr="000000"/>
                      </a:solidFill>
                    </a:rPr>
                    <a:t>Output i</a:t>
                  </a:r>
                </a:p>
              </p:txBody>
            </p:sp>
            <p:cxnSp>
              <p:nvCxnSpPr>
                <p:cNvPr id="32" name="Straight Arrow Connector 7">
                  <a:extLst>
                    <a:ext uri="{FF2B5EF4-FFF2-40B4-BE49-F238E27FC236}">
                      <a16:creationId xmlns:a16="http://schemas.microsoft.com/office/drawing/2014/main" id="{2754FF67-2F5B-131E-47B2-53A578682A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84624" y="1586009"/>
                  <a:ext cx="754116" cy="0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8">
                  <a:extLst>
                    <a:ext uri="{FF2B5EF4-FFF2-40B4-BE49-F238E27FC236}">
                      <a16:creationId xmlns:a16="http://schemas.microsoft.com/office/drawing/2014/main" id="{0EB799EC-8093-ACC0-E491-9CB63C99481E}"/>
                    </a:ext>
                  </a:extLst>
                </p:cNvPr>
                <p:cNvCxnSpPr/>
                <p:nvPr/>
              </p:nvCxnSpPr>
              <p:spPr>
                <a:xfrm flipV="1">
                  <a:off x="6625196" y="1586009"/>
                  <a:ext cx="754116" cy="1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1E74CEF7-6AA0-BE3E-461F-7A4B3BD4FAE8}"/>
                  </a:ext>
                </a:extLst>
              </p:cNvPr>
              <p:cNvCxnSpPr/>
              <p:nvPr/>
            </p:nvCxnSpPr>
            <p:spPr>
              <a:xfrm>
                <a:off x="8106647" y="5058652"/>
                <a:ext cx="2772359" cy="6587"/>
              </a:xfrm>
              <a:prstGeom prst="straightConnector1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525239AA-3263-5452-AA41-42051383DB5F}"/>
                </a:ext>
              </a:extLst>
            </p:cNvPr>
            <p:cNvCxnSpPr>
              <a:cxnSpLocks/>
            </p:cNvCxnSpPr>
            <p:nvPr/>
          </p:nvCxnSpPr>
          <p:spPr>
            <a:xfrm>
              <a:off x="10867553" y="4769733"/>
              <a:ext cx="1884" cy="302916"/>
            </a:xfrm>
            <a:prstGeom prst="straightConnector1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Datumsplatzhalter 2">
            <a:extLst>
              <a:ext uri="{FF2B5EF4-FFF2-40B4-BE49-F238E27FC236}">
                <a16:creationId xmlns:a16="http://schemas.microsoft.com/office/drawing/2014/main" id="{E426D16B-E04F-657F-EE84-0121D7FD4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79" y="6592632"/>
            <a:ext cx="1521230" cy="265368"/>
          </a:xfrm>
        </p:spPr>
        <p:txBody>
          <a:bodyPr/>
          <a:lstStyle/>
          <a:p>
            <a:r>
              <a:rPr lang="en-US" dirty="0"/>
              <a:t>01.10.2025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65644D2-3789-26C9-FE54-CF62981FE374}"/>
              </a:ext>
            </a:extLst>
          </p:cNvPr>
          <p:cNvSpPr/>
          <p:nvPr/>
        </p:nvSpPr>
        <p:spPr>
          <a:xfrm>
            <a:off x="8813474" y="4406593"/>
            <a:ext cx="986422" cy="25365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/>
          <a:p>
            <a:pPr algn="ctr"/>
            <a:r>
              <a:rPr lang="en-DE" sz="1100" dirty="0">
                <a:solidFill>
                  <a:sysClr val="windowText" lastClr="000000"/>
                </a:solidFill>
              </a:rPr>
              <a:t>i:=i+1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5EB02BFC-25A8-ED76-4CAD-DAF20A09E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8798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4AF47B1-ACF4-E8C3-E8D1-522F98AD0268}"/>
              </a:ext>
            </a:extLst>
          </p:cNvPr>
          <p:cNvSpPr txBox="1">
            <a:spLocks/>
          </p:cNvSpPr>
          <p:nvPr/>
        </p:nvSpPr>
        <p:spPr>
          <a:xfrm>
            <a:off x="1056000" y="1368403"/>
            <a:ext cx="10080000" cy="480859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Each model evaluation involves numerous time-consuming manual sub-steps, e.g.,</a:t>
            </a:r>
          </a:p>
          <a:p>
            <a:endParaRPr lang="en-GB" dirty="0"/>
          </a:p>
          <a:p>
            <a:pPr marL="0" indent="0">
              <a:buFont typeface="Calibri" panose="020F0502020204030204" pitchFamily="34" charset="0"/>
              <a:buNone/>
            </a:pPr>
            <a:endParaRPr lang="en-GB" dirty="0"/>
          </a:p>
          <a:p>
            <a:endParaRPr lang="en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7E5A0-89B5-9593-B379-CF28926B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Automation of model evaluations</a:t>
            </a:r>
            <a:endParaRPr lang="en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95E57-0AFB-0F88-11A1-F212357A8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6DDAE-F4A4-E94E-A05B-0C08D13CBB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CFA40-9ECB-8984-9C6C-A958D8BD4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grpSp>
        <p:nvGrpSpPr>
          <p:cNvPr id="6" name="Group 32">
            <a:extLst>
              <a:ext uri="{FF2B5EF4-FFF2-40B4-BE49-F238E27FC236}">
                <a16:creationId xmlns:a16="http://schemas.microsoft.com/office/drawing/2014/main" id="{6CC2F693-0C9D-70EF-526B-11206B18B64D}"/>
              </a:ext>
            </a:extLst>
          </p:cNvPr>
          <p:cNvGrpSpPr/>
          <p:nvPr/>
        </p:nvGrpSpPr>
        <p:grpSpPr>
          <a:xfrm>
            <a:off x="2837371" y="2060884"/>
            <a:ext cx="6517258" cy="1711814"/>
            <a:chOff x="2524773" y="3366482"/>
            <a:chExt cx="6517258" cy="1711814"/>
          </a:xfrm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11A3D15E-7E23-AA23-7AF0-464CDA3A4F7B}"/>
                </a:ext>
              </a:extLst>
            </p:cNvPr>
            <p:cNvSpPr/>
            <p:nvPr/>
          </p:nvSpPr>
          <p:spPr>
            <a:xfrm>
              <a:off x="3668831" y="3366482"/>
              <a:ext cx="4152900" cy="171181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>
              <a:noAutofit/>
            </a:bodyPr>
            <a:lstStyle/>
            <a:p>
              <a:r>
                <a:rPr lang="en-DE" sz="1400"/>
                <a:t>Model</a:t>
              </a:r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:a16="http://schemas.microsoft.com/office/drawing/2014/main" id="{FAC7FCD4-723E-C37C-18A2-873B7A43B04E}"/>
                </a:ext>
              </a:extLst>
            </p:cNvPr>
            <p:cNvSpPr/>
            <p:nvPr/>
          </p:nvSpPr>
          <p:spPr>
            <a:xfrm>
              <a:off x="2524773" y="4035503"/>
              <a:ext cx="986422" cy="25365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DE" sz="1100" dirty="0">
                  <a:solidFill>
                    <a:sysClr val="windowText" lastClr="000000"/>
                  </a:solidFill>
                </a:rPr>
                <a:t>Input i</a:t>
              </a:r>
            </a:p>
          </p:txBody>
        </p:sp>
        <p:sp>
          <p:nvSpPr>
            <p:cNvPr id="10" name="Rounded Rectangle 12">
              <a:extLst>
                <a:ext uri="{FF2B5EF4-FFF2-40B4-BE49-F238E27FC236}">
                  <a16:creationId xmlns:a16="http://schemas.microsoft.com/office/drawing/2014/main" id="{EBA4D8BE-A88D-7A30-F52B-04A794FD65B1}"/>
                </a:ext>
              </a:extLst>
            </p:cNvPr>
            <p:cNvSpPr/>
            <p:nvPr/>
          </p:nvSpPr>
          <p:spPr>
            <a:xfrm>
              <a:off x="8055609" y="4048053"/>
              <a:ext cx="986422" cy="253652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DE" sz="1100">
                  <a:solidFill>
                    <a:sysClr val="windowText" lastClr="000000"/>
                  </a:solidFill>
                </a:rPr>
                <a:t>Output i</a:t>
              </a:r>
            </a:p>
          </p:txBody>
        </p:sp>
        <p:cxnSp>
          <p:nvCxnSpPr>
            <p:cNvPr id="13" name="Straight Arrow Connector 15">
              <a:extLst>
                <a:ext uri="{FF2B5EF4-FFF2-40B4-BE49-F238E27FC236}">
                  <a16:creationId xmlns:a16="http://schemas.microsoft.com/office/drawing/2014/main" id="{C88A53D4-92B3-997F-A2B5-FA784158A9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6551" y="4178603"/>
              <a:ext cx="37447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ounded Rectangle 16">
              <a:extLst>
                <a:ext uri="{FF2B5EF4-FFF2-40B4-BE49-F238E27FC236}">
                  <a16:creationId xmlns:a16="http://schemas.microsoft.com/office/drawing/2014/main" id="{DA8DE66A-FF45-128F-AA34-BAA968A8028E}"/>
                </a:ext>
              </a:extLst>
            </p:cNvPr>
            <p:cNvSpPr/>
            <p:nvPr/>
          </p:nvSpPr>
          <p:spPr>
            <a:xfrm>
              <a:off x="3911025" y="3870580"/>
              <a:ext cx="986422" cy="632166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Autofit/>
            </a:bodyPr>
            <a:lstStyle/>
            <a:p>
              <a:pPr algn="ctr"/>
              <a:r>
                <a:rPr lang="en-DE" sz="900" dirty="0">
                  <a:solidFill>
                    <a:sysClr val="windowText" lastClr="000000"/>
                  </a:solidFill>
                </a:rPr>
                <a:t>Preprocessing</a:t>
              </a:r>
            </a:p>
          </p:txBody>
        </p:sp>
        <p:cxnSp>
          <p:nvCxnSpPr>
            <p:cNvPr id="15" name="Straight Arrow Connector 17">
              <a:extLst>
                <a:ext uri="{FF2B5EF4-FFF2-40B4-BE49-F238E27FC236}">
                  <a16:creationId xmlns:a16="http://schemas.microsoft.com/office/drawing/2014/main" id="{8B680523-6BC0-6FC6-DFAC-AD62CCCA4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7447" y="4186666"/>
              <a:ext cx="37447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ounded Rectangle 18">
              <a:extLst>
                <a:ext uri="{FF2B5EF4-FFF2-40B4-BE49-F238E27FC236}">
                  <a16:creationId xmlns:a16="http://schemas.microsoft.com/office/drawing/2014/main" id="{C0C6FB9E-4A49-05D4-02DE-90E0761E9544}"/>
                </a:ext>
              </a:extLst>
            </p:cNvPr>
            <p:cNvSpPr/>
            <p:nvPr/>
          </p:nvSpPr>
          <p:spPr>
            <a:xfrm>
              <a:off x="5292553" y="3858798"/>
              <a:ext cx="986422" cy="632163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Autofit/>
            </a:bodyPr>
            <a:lstStyle/>
            <a:p>
              <a:pPr algn="ctr"/>
              <a:r>
                <a:rPr lang="de-DE" sz="900" dirty="0">
                  <a:solidFill>
                    <a:sysClr val="windowText" lastClr="000000"/>
                  </a:solidFill>
                </a:rPr>
                <a:t>Simulation</a:t>
              </a:r>
              <a:endParaRPr lang="en-DE" sz="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7" name="Straight Arrow Connector 19">
              <a:extLst>
                <a:ext uri="{FF2B5EF4-FFF2-40B4-BE49-F238E27FC236}">
                  <a16:creationId xmlns:a16="http://schemas.microsoft.com/office/drawing/2014/main" id="{3B1E245A-0934-FF2D-9D27-BDCF5DD0D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78975" y="4194730"/>
              <a:ext cx="37447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ounded Rectangle 20">
              <a:extLst>
                <a:ext uri="{FF2B5EF4-FFF2-40B4-BE49-F238E27FC236}">
                  <a16:creationId xmlns:a16="http://schemas.microsoft.com/office/drawing/2014/main" id="{7933917D-6F78-C5AA-FD2E-69F7F773E374}"/>
                </a:ext>
              </a:extLst>
            </p:cNvPr>
            <p:cNvSpPr/>
            <p:nvPr/>
          </p:nvSpPr>
          <p:spPr>
            <a:xfrm>
              <a:off x="6674081" y="3858796"/>
              <a:ext cx="986422" cy="632164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Autofit/>
            </a:bodyPr>
            <a:lstStyle/>
            <a:p>
              <a:pPr algn="ctr"/>
              <a:r>
                <a:rPr lang="en-DE" sz="900" dirty="0">
                  <a:solidFill>
                    <a:sysClr val="windowText" lastClr="000000"/>
                  </a:solidFill>
                </a:rPr>
                <a:t>Postprocessing</a:t>
              </a:r>
            </a:p>
          </p:txBody>
        </p:sp>
        <p:cxnSp>
          <p:nvCxnSpPr>
            <p:cNvPr id="19" name="Straight Arrow Connector 21">
              <a:extLst>
                <a:ext uri="{FF2B5EF4-FFF2-40B4-BE49-F238E27FC236}">
                  <a16:creationId xmlns:a16="http://schemas.microsoft.com/office/drawing/2014/main" id="{0A25D1D5-7C6F-6102-740F-524C89EDBD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0503" y="4186666"/>
              <a:ext cx="37447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" name="Picture 22">
              <a:extLst>
                <a:ext uri="{FF2B5EF4-FFF2-40B4-BE49-F238E27FC236}">
                  <a16:creationId xmlns:a16="http://schemas.microsoft.com/office/drawing/2014/main" id="{7FBC5940-6A75-9308-7AE6-9C5ACE198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406" y="4200071"/>
              <a:ext cx="829708" cy="132388"/>
            </a:xfrm>
            <a:prstGeom prst="rect">
              <a:avLst/>
            </a:prstGeom>
          </p:spPr>
        </p:pic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C0155D-050D-6C01-20DF-ED562076F2AA}"/>
              </a:ext>
            </a:extLst>
          </p:cNvPr>
          <p:cNvSpPr txBox="1">
            <a:spLocks/>
          </p:cNvSpPr>
          <p:nvPr/>
        </p:nvSpPr>
        <p:spPr>
          <a:xfrm>
            <a:off x="1056000" y="4328395"/>
            <a:ext cx="10080000" cy="38948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GB" dirty="0">
                <a:ea typeface="+mn-lt"/>
                <a:cs typeface="+mn-lt"/>
              </a:rPr>
              <a:t>QUEENS offers an abstract framework to </a:t>
            </a:r>
            <a:r>
              <a:rPr lang="en-GB" b="1" dirty="0">
                <a:ea typeface="+mn-lt"/>
                <a:cs typeface="+mn-lt"/>
              </a:rPr>
              <a:t>automate all of these sub-steps.</a:t>
            </a:r>
          </a:p>
        </p:txBody>
      </p:sp>
      <p:pic>
        <p:nvPicPr>
          <p:cNvPr id="6146" name="Picture 2" descr="4C Multiphysics · GitHub">
            <a:extLst>
              <a:ext uri="{FF2B5EF4-FFF2-40B4-BE49-F238E27FC236}">
                <a16:creationId xmlns:a16="http://schemas.microsoft.com/office/drawing/2014/main" id="{7EDF6D72-C03C-0273-C55A-88CCF9E2F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57" y="2821414"/>
            <a:ext cx="324285" cy="32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oreform - Coreform is the highest-ranked CAE company on the Inc. 5000 list  for the 4th year in a row">
            <a:extLst>
              <a:ext uri="{FF2B5EF4-FFF2-40B4-BE49-F238E27FC236}">
                <a16:creationId xmlns:a16="http://schemas.microsoft.com/office/drawing/2014/main" id="{A049745A-8A3D-58B1-F5AE-FF08AC41A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729" y="2807177"/>
            <a:ext cx="329015" cy="32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12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4A82-9739-D9E2-8B42-8A644645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Run </a:t>
            </a:r>
            <a:r>
              <a:rPr lang="en-US" dirty="0"/>
              <a:t>4</a:t>
            </a:r>
            <a:r>
              <a:rPr lang="en-DE" dirty="0"/>
              <a:t>C with a single line of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0B418F-5F88-5118-675C-BE83804C1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DB681-DDA3-006B-1624-86DEC44207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4E605-D19E-2805-5919-8C3A8A678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3E205F-DCEC-0E66-8895-53CF8C9E1EF4}"/>
              </a:ext>
            </a:extLst>
          </p:cNvPr>
          <p:cNvGrpSpPr/>
          <p:nvPr/>
        </p:nvGrpSpPr>
        <p:grpSpPr>
          <a:xfrm>
            <a:off x="146592" y="2585551"/>
            <a:ext cx="3146071" cy="2868687"/>
            <a:chOff x="146592" y="2585551"/>
            <a:chExt cx="3146071" cy="286868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FB386B8-A32D-413E-A3D5-D788B45F84AE}"/>
                </a:ext>
              </a:extLst>
            </p:cNvPr>
            <p:cNvGrpSpPr/>
            <p:nvPr/>
          </p:nvGrpSpPr>
          <p:grpSpPr>
            <a:xfrm>
              <a:off x="146592" y="3512539"/>
              <a:ext cx="1903973" cy="1941699"/>
              <a:chOff x="857248" y="2857500"/>
              <a:chExt cx="2706690" cy="26828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94165A3-EB0F-C43E-63BF-8DCAE2ECFFBC}"/>
                  </a:ext>
                </a:extLst>
              </p:cNvPr>
              <p:cNvSpPr/>
              <p:nvPr/>
            </p:nvSpPr>
            <p:spPr>
              <a:xfrm>
                <a:off x="857248" y="2857500"/>
                <a:ext cx="2706688" cy="2682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98D580-AE7D-FFE5-F352-629C5B9D2214}"/>
                  </a:ext>
                </a:extLst>
              </p:cNvPr>
              <p:cNvSpPr txBox="1"/>
              <p:nvPr/>
            </p:nvSpPr>
            <p:spPr>
              <a:xfrm>
                <a:off x="857252" y="2857500"/>
                <a:ext cx="2706686" cy="340207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 dirty="0">
                    <a:cs typeface="Calibri"/>
                  </a:rPr>
                  <a:t>Input template.4C.yml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B9855B2-1DD0-8EB3-E76E-CA86D2C15BAB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050564" y="4483389"/>
              <a:ext cx="509674" cy="13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C7B3738-2064-0788-C6DC-427868821DB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663" y="2585551"/>
              <a:ext cx="0" cy="9658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8F23E6C-DC17-8FCC-21D3-2C0BF7C03C69}"/>
              </a:ext>
            </a:extLst>
          </p:cNvPr>
          <p:cNvSpPr txBox="1">
            <a:spLocks/>
          </p:cNvSpPr>
          <p:nvPr/>
        </p:nvSpPr>
        <p:spPr>
          <a:xfrm>
            <a:off x="1056000" y="1368403"/>
            <a:ext cx="10080000" cy="480859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GB" dirty="0">
                <a:cs typeface="Calibri" panose="020F0502020204030204"/>
              </a:rPr>
              <a:t>Essentially, </a:t>
            </a:r>
            <a:r>
              <a:rPr lang="en-GB" dirty="0">
                <a:ea typeface="+mn-lt"/>
                <a:cs typeface="+mn-lt"/>
              </a:rPr>
              <a:t>everything you need is:</a:t>
            </a:r>
          </a:p>
          <a:p>
            <a:endParaRPr lang="en-GB" i="1" dirty="0">
              <a:ea typeface="+mn-lt"/>
              <a:cs typeface="+mn-lt"/>
            </a:endParaRPr>
          </a:p>
          <a:p>
            <a:endParaRPr lang="en-GB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7FCC549-7B63-1A6C-68E4-523FFF9A9CAA}"/>
              </a:ext>
            </a:extLst>
          </p:cNvPr>
          <p:cNvSpPr/>
          <p:nvPr/>
        </p:nvSpPr>
        <p:spPr>
          <a:xfrm>
            <a:off x="1690046" y="1814602"/>
            <a:ext cx="3205234" cy="76590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err="1">
                <a:cs typeface="Calibri"/>
              </a:rPr>
              <a:t>model.evaluate</a:t>
            </a:r>
            <a:r>
              <a:rPr lang="en-US" sz="2000" i="1">
                <a:cs typeface="Calibri"/>
              </a:rPr>
              <a:t>(dens=[2,10])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0BE69B-E21D-1B40-A5F2-C845056C01E8}"/>
              </a:ext>
            </a:extLst>
          </p:cNvPr>
          <p:cNvGrpSpPr/>
          <p:nvPr/>
        </p:nvGrpSpPr>
        <p:grpSpPr>
          <a:xfrm>
            <a:off x="7812277" y="2182708"/>
            <a:ext cx="3293951" cy="3837968"/>
            <a:chOff x="7812277" y="2182708"/>
            <a:chExt cx="3293951" cy="383796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DD20B67-01A3-83A8-EBB4-6C8DB6FDA4E5}"/>
                </a:ext>
              </a:extLst>
            </p:cNvPr>
            <p:cNvGrpSpPr/>
            <p:nvPr/>
          </p:nvGrpSpPr>
          <p:grpSpPr>
            <a:xfrm>
              <a:off x="7812277" y="2182708"/>
              <a:ext cx="3293951" cy="3837968"/>
              <a:chOff x="7812277" y="2182708"/>
              <a:chExt cx="3293951" cy="3837968"/>
            </a:xfrm>
          </p:grpSpPr>
          <p:pic>
            <p:nvPicPr>
              <p:cNvPr id="18" name="Picture 21">
                <a:extLst>
                  <a:ext uri="{FF2B5EF4-FFF2-40B4-BE49-F238E27FC236}">
                    <a16:creationId xmlns:a16="http://schemas.microsoft.com/office/drawing/2014/main" id="{44F11C56-5DF3-4020-24A8-7E1B6E0CA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88628" y="4353801"/>
                <a:ext cx="1117600" cy="1666875"/>
              </a:xfrm>
              <a:prstGeom prst="rect">
                <a:avLst/>
              </a:prstGeom>
            </p:spPr>
          </p:pic>
          <p:grpSp>
            <p:nvGrpSpPr>
              <p:cNvPr id="19" name="Group 24">
                <a:extLst>
                  <a:ext uri="{FF2B5EF4-FFF2-40B4-BE49-F238E27FC236}">
                    <a16:creationId xmlns:a16="http://schemas.microsoft.com/office/drawing/2014/main" id="{4DB384DA-1465-86B4-6449-8EE9A9DD5B05}"/>
                  </a:ext>
                </a:extLst>
              </p:cNvPr>
              <p:cNvGrpSpPr/>
              <p:nvPr/>
            </p:nvGrpSpPr>
            <p:grpSpPr>
              <a:xfrm>
                <a:off x="8425364" y="4777225"/>
                <a:ext cx="992187" cy="784830"/>
                <a:chOff x="7588249" y="2595562"/>
                <a:chExt cx="1436687" cy="1116359"/>
              </a:xfrm>
            </p:grpSpPr>
            <p:sp>
              <p:nvSpPr>
                <p:cNvPr id="31" name="TextBox 25">
                  <a:extLst>
                    <a:ext uri="{FF2B5EF4-FFF2-40B4-BE49-F238E27FC236}">
                      <a16:creationId xmlns:a16="http://schemas.microsoft.com/office/drawing/2014/main" id="{B309A88F-FE29-F1A4-F012-567131F15782}"/>
                    </a:ext>
                  </a:extLst>
                </p:cNvPr>
                <p:cNvSpPr txBox="1"/>
                <p:nvPr/>
              </p:nvSpPr>
              <p:spPr>
                <a:xfrm>
                  <a:off x="7588249" y="2595562"/>
                  <a:ext cx="1436687" cy="1116359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rgbClr val="4472C4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900" dirty="0">
                      <a:cs typeface="Calibri"/>
                    </a:rPr>
                    <a:t>Run 4C on HPC</a:t>
                  </a:r>
                </a:p>
                <a:p>
                  <a:pPr algn="ctr"/>
                  <a:r>
                    <a:rPr lang="en-US" sz="900" dirty="0">
                      <a:cs typeface="Calibri"/>
                    </a:rPr>
                    <a:t>cluster</a:t>
                  </a:r>
                </a:p>
                <a:p>
                  <a:pPr algn="ctr"/>
                  <a:endParaRPr lang="en-US" sz="900" dirty="0">
                    <a:cs typeface="Calibri"/>
                  </a:endParaRPr>
                </a:p>
                <a:p>
                  <a:pPr algn="ctr"/>
                  <a:endParaRPr lang="en-US" sz="900" dirty="0">
                    <a:cs typeface="Calibri"/>
                  </a:endParaRPr>
                </a:p>
                <a:p>
                  <a:pPr algn="ctr"/>
                  <a:endParaRPr lang="en-US" sz="900" dirty="0">
                    <a:cs typeface="Calibri"/>
                  </a:endParaRPr>
                </a:p>
              </p:txBody>
            </p:sp>
            <p:pic>
              <p:nvPicPr>
                <p:cNvPr id="32" name="Picture 29">
                  <a:extLst>
                    <a:ext uri="{FF2B5EF4-FFF2-40B4-BE49-F238E27FC236}">
                      <a16:creationId xmlns:a16="http://schemas.microsoft.com/office/drawing/2014/main" id="{C2CDB63E-F721-C08B-ECD1-AE8F783620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7490" y="3117869"/>
                  <a:ext cx="505798" cy="512072"/>
                </a:xfrm>
                <a:prstGeom prst="rect">
                  <a:avLst/>
                </a:prstGeom>
              </p:spPr>
            </p:pic>
          </p:grpSp>
          <p:cxnSp>
            <p:nvCxnSpPr>
              <p:cNvPr id="20" name="Straight Arrow Connector 28">
                <a:extLst>
                  <a:ext uri="{FF2B5EF4-FFF2-40B4-BE49-F238E27FC236}">
                    <a16:creationId xmlns:a16="http://schemas.microsoft.com/office/drawing/2014/main" id="{C84B7BA1-3ED1-50EE-ACC3-2CE1D1646A73}"/>
                  </a:ext>
                </a:extLst>
              </p:cNvPr>
              <p:cNvCxnSpPr>
                <a:cxnSpLocks/>
                <a:endCxn id="31" idx="1"/>
              </p:cNvCxnSpPr>
              <p:nvPr/>
            </p:nvCxnSpPr>
            <p:spPr>
              <a:xfrm>
                <a:off x="7820345" y="5167451"/>
                <a:ext cx="605019" cy="2189"/>
              </a:xfrm>
              <a:prstGeom prst="straightConnector1">
                <a:avLst/>
              </a:prstGeom>
              <a:ln>
                <a:solidFill>
                  <a:schemeClr val="accent1">
                    <a:alpha val="99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30">
                <a:extLst>
                  <a:ext uri="{FF2B5EF4-FFF2-40B4-BE49-F238E27FC236}">
                    <a16:creationId xmlns:a16="http://schemas.microsoft.com/office/drawing/2014/main" id="{59218BF7-544D-20AC-7F59-42D2656890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9569" y="5167451"/>
                <a:ext cx="548973" cy="0"/>
              </a:xfrm>
              <a:prstGeom prst="straightConnector1">
                <a:avLst/>
              </a:prstGeom>
              <a:ln>
                <a:solidFill>
                  <a:schemeClr val="accent1">
                    <a:alpha val="99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EE4CA00-6A09-3677-DFDB-1DD0B587E692}"/>
                  </a:ext>
                </a:extLst>
              </p:cNvPr>
              <p:cNvGrpSpPr/>
              <p:nvPr/>
            </p:nvGrpSpPr>
            <p:grpSpPr>
              <a:xfrm>
                <a:off x="8437012" y="2622082"/>
                <a:ext cx="992187" cy="784830"/>
                <a:chOff x="7605881" y="2605977"/>
                <a:chExt cx="1436687" cy="1116359"/>
              </a:xfrm>
            </p:grpSpPr>
            <p:sp>
              <p:nvSpPr>
                <p:cNvPr id="29" name="TextBox 22">
                  <a:extLst>
                    <a:ext uri="{FF2B5EF4-FFF2-40B4-BE49-F238E27FC236}">
                      <a16:creationId xmlns:a16="http://schemas.microsoft.com/office/drawing/2014/main" id="{D2070E43-2334-C0E9-2D31-5B268B72B7E6}"/>
                    </a:ext>
                  </a:extLst>
                </p:cNvPr>
                <p:cNvSpPr txBox="1"/>
                <p:nvPr/>
              </p:nvSpPr>
              <p:spPr>
                <a:xfrm>
                  <a:off x="7605881" y="2605977"/>
                  <a:ext cx="1436687" cy="1116359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rgbClr val="4472C4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900" dirty="0">
                      <a:cs typeface="Calibri"/>
                    </a:rPr>
                    <a:t>Run 4C on HPC </a:t>
                  </a:r>
                </a:p>
                <a:p>
                  <a:pPr algn="ctr"/>
                  <a:r>
                    <a:rPr lang="en-US" sz="900" dirty="0">
                      <a:cs typeface="Calibri"/>
                    </a:rPr>
                    <a:t>cluster</a:t>
                  </a:r>
                </a:p>
                <a:p>
                  <a:pPr algn="ctr"/>
                  <a:endParaRPr lang="en-US" sz="900" dirty="0">
                    <a:cs typeface="Calibri"/>
                  </a:endParaRPr>
                </a:p>
                <a:p>
                  <a:pPr algn="ctr"/>
                  <a:endParaRPr lang="en-US" sz="900" dirty="0">
                    <a:cs typeface="Calibri"/>
                  </a:endParaRPr>
                </a:p>
                <a:p>
                  <a:pPr algn="ctr"/>
                  <a:endParaRPr lang="en-US" sz="900" dirty="0">
                    <a:cs typeface="Calibri"/>
                  </a:endParaRPr>
                </a:p>
              </p:txBody>
            </p:sp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64DB8D75-07B9-3801-C418-C9F693A1EE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03457" y="3078342"/>
                  <a:ext cx="505797" cy="512072"/>
                </a:xfrm>
                <a:prstGeom prst="rect">
                  <a:avLst/>
                </a:prstGeom>
              </p:spPr>
            </p:pic>
          </p:grpSp>
          <p:cxnSp>
            <p:nvCxnSpPr>
              <p:cNvPr id="23" name="Straight Arrow Connector 27">
                <a:extLst>
                  <a:ext uri="{FF2B5EF4-FFF2-40B4-BE49-F238E27FC236}">
                    <a16:creationId xmlns:a16="http://schemas.microsoft.com/office/drawing/2014/main" id="{ED0AB2B1-9BAD-2E5A-037C-E3FA784B2299}"/>
                  </a:ext>
                </a:extLst>
              </p:cNvPr>
              <p:cNvCxnSpPr>
                <a:cxnSpLocks/>
                <a:stCxn id="40" idx="3"/>
                <a:endCxn id="29" idx="1"/>
              </p:cNvCxnSpPr>
              <p:nvPr/>
            </p:nvCxnSpPr>
            <p:spPr>
              <a:xfrm>
                <a:off x="7812277" y="3010896"/>
                <a:ext cx="624735" cy="3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9">
                <a:extLst>
                  <a:ext uri="{FF2B5EF4-FFF2-40B4-BE49-F238E27FC236}">
                    <a16:creationId xmlns:a16="http://schemas.microsoft.com/office/drawing/2014/main" id="{51507371-679D-37A0-AA58-2DC5C382AE2A}"/>
                  </a:ext>
                </a:extLst>
              </p:cNvPr>
              <p:cNvCxnSpPr>
                <a:cxnSpLocks/>
                <a:stCxn id="29" idx="3"/>
                <a:endCxn id="26" idx="1"/>
              </p:cNvCxnSpPr>
              <p:nvPr/>
            </p:nvCxnSpPr>
            <p:spPr>
              <a:xfrm>
                <a:off x="9429199" y="3014497"/>
                <a:ext cx="559429" cy="16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36">
                <a:extLst>
                  <a:ext uri="{FF2B5EF4-FFF2-40B4-BE49-F238E27FC236}">
                    <a16:creationId xmlns:a16="http://schemas.microsoft.com/office/drawing/2014/main" id="{99876A31-9017-4F99-FAE2-8E617CF30774}"/>
                  </a:ext>
                </a:extLst>
              </p:cNvPr>
              <p:cNvGrpSpPr/>
              <p:nvPr/>
            </p:nvGrpSpPr>
            <p:grpSpPr>
              <a:xfrm>
                <a:off x="9988628" y="2182708"/>
                <a:ext cx="1117600" cy="1666875"/>
                <a:chOff x="8880910" y="1510936"/>
                <a:chExt cx="1117600" cy="1666875"/>
              </a:xfrm>
            </p:grpSpPr>
            <p:pic>
              <p:nvPicPr>
                <p:cNvPr id="26" name="Picture 20" descr="Chart, funnel chart&#10;&#10;Description automatically generated">
                  <a:extLst>
                    <a:ext uri="{FF2B5EF4-FFF2-40B4-BE49-F238E27FC236}">
                      <a16:creationId xmlns:a16="http://schemas.microsoft.com/office/drawing/2014/main" id="{49C39833-735B-7A73-EF18-C65AAAF31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880910" y="1510936"/>
                  <a:ext cx="1117600" cy="1666875"/>
                </a:xfrm>
                <a:prstGeom prst="rect">
                  <a:avLst/>
                </a:prstGeom>
              </p:spPr>
            </p:pic>
            <p:cxnSp>
              <p:nvCxnSpPr>
                <p:cNvPr id="27" name="Straight Arrow Connector 38">
                  <a:extLst>
                    <a:ext uri="{FF2B5EF4-FFF2-40B4-BE49-F238E27FC236}">
                      <a16:creationId xmlns:a16="http://schemas.microsoft.com/office/drawing/2014/main" id="{7E605452-DF0A-7556-46EF-2AB219FC08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3001" y="1706586"/>
                  <a:ext cx="0" cy="13802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39">
                      <a:extLst>
                        <a:ext uri="{FF2B5EF4-FFF2-40B4-BE49-F238E27FC236}">
                          <a16:creationId xmlns:a16="http://schemas.microsoft.com/office/drawing/2014/main" id="{3728FFC9-65F7-107F-BE98-B8D65E36D5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58944" y="1578538"/>
                      <a:ext cx="4726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DE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DE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DE"/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41" name="TextBox 39">
                      <a:extLst>
                        <a:ext uri="{FF2B5EF4-FFF2-40B4-BE49-F238E27FC236}">
                          <a16:creationId xmlns:a16="http://schemas.microsoft.com/office/drawing/2014/main" id="{BAE3E2FC-AE03-8F16-0FA0-B70C52855CA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58944" y="1578538"/>
                      <a:ext cx="472630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6" name="Straight Arrow Connector 35">
              <a:extLst>
                <a:ext uri="{FF2B5EF4-FFF2-40B4-BE49-F238E27FC236}">
                  <a16:creationId xmlns:a16="http://schemas.microsoft.com/office/drawing/2014/main" id="{772AF37E-538A-6910-505A-D810632520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8023" y="4777225"/>
              <a:ext cx="0" cy="1140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40">
                  <a:extLst>
                    <a:ext uri="{FF2B5EF4-FFF2-40B4-BE49-F238E27FC236}">
                      <a16:creationId xmlns:a16="http://schemas.microsoft.com/office/drawing/2014/main" id="{294DD848-CCED-8366-3B65-B917F1C49331}"/>
                    </a:ext>
                  </a:extLst>
                </p:cNvPr>
                <p:cNvSpPr txBox="1"/>
                <p:nvPr/>
              </p:nvSpPr>
              <p:spPr>
                <a:xfrm>
                  <a:off x="10074798" y="4660446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DE"/>
                    <a:t> </a:t>
                  </a:r>
                </a:p>
              </p:txBody>
            </p:sp>
          </mc:Choice>
          <mc:Fallback xmlns="">
            <p:sp>
              <p:nvSpPr>
                <p:cNvPr id="16" name="TextBox 40">
                  <a:extLst>
                    <a:ext uri="{FF2B5EF4-FFF2-40B4-BE49-F238E27FC236}">
                      <a16:creationId xmlns:a16="http://schemas.microsoft.com/office/drawing/2014/main" id="{8E617A08-9096-FA68-869F-E10217EA8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4798" y="4660446"/>
                  <a:ext cx="47795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AADC96-C695-A46D-E305-D39B881914F0}"/>
              </a:ext>
            </a:extLst>
          </p:cNvPr>
          <p:cNvGrpSpPr/>
          <p:nvPr/>
        </p:nvGrpSpPr>
        <p:grpSpPr>
          <a:xfrm>
            <a:off x="4083345" y="2054427"/>
            <a:ext cx="3730320" cy="4069493"/>
            <a:chOff x="4083345" y="2054427"/>
            <a:chExt cx="3730320" cy="4069493"/>
          </a:xfrm>
        </p:grpSpPr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830A7242-70F1-05F4-0A4B-CBEB9B1E333A}"/>
                </a:ext>
              </a:extLst>
            </p:cNvPr>
            <p:cNvGrpSpPr/>
            <p:nvPr/>
          </p:nvGrpSpPr>
          <p:grpSpPr>
            <a:xfrm>
              <a:off x="5988037" y="4210982"/>
              <a:ext cx="1825628" cy="1912938"/>
              <a:chOff x="7596186" y="2857500"/>
              <a:chExt cx="2706690" cy="2682875"/>
            </a:xfrm>
          </p:grpSpPr>
          <p:sp>
            <p:nvSpPr>
              <p:cNvPr id="42" name="Rectangle 15">
                <a:extLst>
                  <a:ext uri="{FF2B5EF4-FFF2-40B4-BE49-F238E27FC236}">
                    <a16:creationId xmlns:a16="http://schemas.microsoft.com/office/drawing/2014/main" id="{86AA4845-C03A-C4D5-DF47-4FB2D10F80C3}"/>
                  </a:ext>
                </a:extLst>
              </p:cNvPr>
              <p:cNvSpPr/>
              <p:nvPr/>
            </p:nvSpPr>
            <p:spPr>
              <a:xfrm>
                <a:off x="7596186" y="2857500"/>
                <a:ext cx="2706688" cy="2682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16">
                <a:extLst>
                  <a:ext uri="{FF2B5EF4-FFF2-40B4-BE49-F238E27FC236}">
                    <a16:creationId xmlns:a16="http://schemas.microsoft.com/office/drawing/2014/main" id="{FFFBDEA7-6D62-85B8-A9F9-A3BEE68D2AE5}"/>
                  </a:ext>
                </a:extLst>
              </p:cNvPr>
              <p:cNvSpPr txBox="1"/>
              <p:nvPr/>
            </p:nvSpPr>
            <p:spPr>
              <a:xfrm>
                <a:off x="7596190" y="2857500"/>
                <a:ext cx="2706686" cy="285009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cs typeface="Calibri"/>
                  </a:rPr>
                  <a:t>Input file for density=10</a:t>
                </a:r>
              </a:p>
            </p:txBody>
          </p:sp>
        </p:grpSp>
        <p:cxnSp>
          <p:nvCxnSpPr>
            <p:cNvPr id="35" name="Connector: Elbow 22">
              <a:extLst>
                <a:ext uri="{FF2B5EF4-FFF2-40B4-BE49-F238E27FC236}">
                  <a16:creationId xmlns:a16="http://schemas.microsoft.com/office/drawing/2014/main" id="{11B497BB-13FF-89B0-74AD-7A42392B5847}"/>
                </a:ext>
              </a:extLst>
            </p:cNvPr>
            <p:cNvCxnSpPr>
              <a:cxnSpLocks/>
            </p:cNvCxnSpPr>
            <p:nvPr/>
          </p:nvCxnSpPr>
          <p:spPr>
            <a:xfrm>
              <a:off x="4083345" y="4660446"/>
              <a:ext cx="1878584" cy="499534"/>
            </a:xfrm>
            <a:prstGeom prst="bentConnector3">
              <a:avLst/>
            </a:prstGeom>
            <a:ln>
              <a:solidFill>
                <a:schemeClr val="accent1">
                  <a:alpha val="99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44">
                  <a:extLst>
                    <a:ext uri="{FF2B5EF4-FFF2-40B4-BE49-F238E27FC236}">
                      <a16:creationId xmlns:a16="http://schemas.microsoft.com/office/drawing/2014/main" id="{A98EADC7-9995-ACC1-4A18-33EF52BF52F5}"/>
                    </a:ext>
                  </a:extLst>
                </p:cNvPr>
                <p:cNvSpPr txBox="1"/>
                <p:nvPr/>
              </p:nvSpPr>
              <p:spPr>
                <a:xfrm>
                  <a:off x="5096346" y="4750463"/>
                  <a:ext cx="9793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=10 </m:t>
                        </m:r>
                      </m:oMath>
                    </m:oMathPara>
                  </a14:m>
                  <a:endParaRPr lang="en-DE"/>
                </a:p>
              </p:txBody>
            </p:sp>
          </mc:Choice>
          <mc:Fallback xmlns="">
            <p:sp>
              <p:nvSpPr>
                <p:cNvPr id="18" name="TextBox 44">
                  <a:extLst>
                    <a:ext uri="{FF2B5EF4-FFF2-40B4-BE49-F238E27FC236}">
                      <a16:creationId xmlns:a16="http://schemas.microsoft.com/office/drawing/2014/main" id="{85E33CF2-A9BB-81CF-F74C-013ADB783F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346" y="4750463"/>
                  <a:ext cx="97937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10">
              <a:extLst>
                <a:ext uri="{FF2B5EF4-FFF2-40B4-BE49-F238E27FC236}">
                  <a16:creationId xmlns:a16="http://schemas.microsoft.com/office/drawing/2014/main" id="{6BB92E46-DD68-07B4-E27F-F8EEF56FD868}"/>
                </a:ext>
              </a:extLst>
            </p:cNvPr>
            <p:cNvGrpSpPr/>
            <p:nvPr/>
          </p:nvGrpSpPr>
          <p:grpSpPr>
            <a:xfrm>
              <a:off x="5985740" y="2054427"/>
              <a:ext cx="1826537" cy="1912938"/>
              <a:chOff x="4273675" y="2834432"/>
              <a:chExt cx="2708038" cy="2682875"/>
            </a:xfrm>
          </p:grpSpPr>
          <p:sp>
            <p:nvSpPr>
              <p:cNvPr id="40" name="Rectangle 11">
                <a:extLst>
                  <a:ext uri="{FF2B5EF4-FFF2-40B4-BE49-F238E27FC236}">
                    <a16:creationId xmlns:a16="http://schemas.microsoft.com/office/drawing/2014/main" id="{AAF4C959-DB5A-DDA6-0530-4981676594C8}"/>
                  </a:ext>
                </a:extLst>
              </p:cNvPr>
              <p:cNvSpPr/>
              <p:nvPr/>
            </p:nvSpPr>
            <p:spPr>
              <a:xfrm>
                <a:off x="4275024" y="2834432"/>
                <a:ext cx="2706689" cy="2682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13">
                <a:extLst>
                  <a:ext uri="{FF2B5EF4-FFF2-40B4-BE49-F238E27FC236}">
                    <a16:creationId xmlns:a16="http://schemas.microsoft.com/office/drawing/2014/main" id="{C9D09A4A-E9C0-9EDF-4E56-2AB7D3E4F77C}"/>
                  </a:ext>
                </a:extLst>
              </p:cNvPr>
              <p:cNvSpPr txBox="1"/>
              <p:nvPr/>
            </p:nvSpPr>
            <p:spPr>
              <a:xfrm>
                <a:off x="4273675" y="2834432"/>
                <a:ext cx="2706686" cy="285010"/>
              </a:xfrm>
              <a:prstGeom prst="rect">
                <a:avLst/>
              </a:prstGeom>
              <a:noFill/>
              <a:ln>
                <a:solidFill>
                  <a:srgbClr val="4472C4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000">
                    <a:cs typeface="Calibri"/>
                  </a:rPr>
                  <a:t>Input file for density=2</a:t>
                </a:r>
              </a:p>
            </p:txBody>
          </p:sp>
        </p:grpSp>
        <p:cxnSp>
          <p:nvCxnSpPr>
            <p:cNvPr id="38" name="Connector: Elbow 21">
              <a:extLst>
                <a:ext uri="{FF2B5EF4-FFF2-40B4-BE49-F238E27FC236}">
                  <a16:creationId xmlns:a16="http://schemas.microsoft.com/office/drawing/2014/main" id="{2BBD4B9C-6540-D37E-CF35-E5F36481F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234" y="3076694"/>
              <a:ext cx="1892961" cy="1226144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43">
                  <a:extLst>
                    <a:ext uri="{FF2B5EF4-FFF2-40B4-BE49-F238E27FC236}">
                      <a16:creationId xmlns:a16="http://schemas.microsoft.com/office/drawing/2014/main" id="{DFE33C14-3345-96FC-3A74-F7421BEA0348}"/>
                    </a:ext>
                  </a:extLst>
                </p:cNvPr>
                <p:cNvSpPr txBox="1"/>
                <p:nvPr/>
              </p:nvSpPr>
              <p:spPr>
                <a:xfrm>
                  <a:off x="5156468" y="2658655"/>
                  <a:ext cx="8511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=2 </m:t>
                        </m:r>
                      </m:oMath>
                    </m:oMathPara>
                  </a14:m>
                  <a:endParaRPr lang="en-DE"/>
                </a:p>
              </p:txBody>
            </p:sp>
          </mc:Choice>
          <mc:Fallback xmlns="">
            <p:sp>
              <p:nvSpPr>
                <p:cNvPr id="35" name="TextBox 43">
                  <a:extLst>
                    <a:ext uri="{FF2B5EF4-FFF2-40B4-BE49-F238E27FC236}">
                      <a16:creationId xmlns:a16="http://schemas.microsoft.com/office/drawing/2014/main" id="{C27E77E7-3076-5D36-F136-587B8FBEF4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6468" y="2658655"/>
                  <a:ext cx="85113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9FB19E-143E-B8DF-B352-E38FD6862C7F}"/>
              </a:ext>
            </a:extLst>
          </p:cNvPr>
          <p:cNvGrpSpPr/>
          <p:nvPr/>
        </p:nvGrpSpPr>
        <p:grpSpPr>
          <a:xfrm>
            <a:off x="2915351" y="3016146"/>
            <a:ext cx="8732181" cy="3449809"/>
            <a:chOff x="2915351" y="3016146"/>
            <a:chExt cx="8732181" cy="34498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2">
                  <a:extLst>
                    <a:ext uri="{FF2B5EF4-FFF2-40B4-BE49-F238E27FC236}">
                      <a16:creationId xmlns:a16="http://schemas.microsoft.com/office/drawing/2014/main" id="{CB0F1874-FA6D-9529-471C-92CDB736D60B}"/>
                    </a:ext>
                  </a:extLst>
                </p:cNvPr>
                <p:cNvSpPr txBox="1"/>
                <p:nvPr/>
              </p:nvSpPr>
              <p:spPr>
                <a:xfrm>
                  <a:off x="3566249" y="4972102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DE"/>
                    <a:t> </a:t>
                  </a:r>
                </a:p>
              </p:txBody>
            </p:sp>
          </mc:Choice>
          <mc:Fallback xmlns="">
            <p:sp>
              <p:nvSpPr>
                <p:cNvPr id="17" name="TextBox 42">
                  <a:extLst>
                    <a:ext uri="{FF2B5EF4-FFF2-40B4-BE49-F238E27FC236}">
                      <a16:creationId xmlns:a16="http://schemas.microsoft.com/office/drawing/2014/main" id="{A01B51B4-9FE6-42CB-62B5-4A8136F06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6249" y="4972102"/>
                  <a:ext cx="47795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Connector: Elbow 46">
              <a:extLst>
                <a:ext uri="{FF2B5EF4-FFF2-40B4-BE49-F238E27FC236}">
                  <a16:creationId xmlns:a16="http://schemas.microsoft.com/office/drawing/2014/main" id="{9475E090-41F4-5A1E-F644-2C25AE6DF282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11106228" y="5187239"/>
              <a:ext cx="328967" cy="1076439"/>
            </a:xfrm>
            <a:prstGeom prst="bentConnector2">
              <a:avLst/>
            </a:prstGeom>
            <a:ln>
              <a:solidFill>
                <a:schemeClr val="accent1">
                  <a:alpha val="99000"/>
                </a:schemeClr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52">
              <a:extLst>
                <a:ext uri="{FF2B5EF4-FFF2-40B4-BE49-F238E27FC236}">
                  <a16:creationId xmlns:a16="http://schemas.microsoft.com/office/drawing/2014/main" id="{E2C1470B-BAE8-000F-4E6A-D15490F1C9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4480" y="6263678"/>
              <a:ext cx="7904973" cy="0"/>
            </a:xfrm>
            <a:prstGeom prst="line">
              <a:avLst/>
            </a:prstGeom>
            <a:ln>
              <a:solidFill>
                <a:schemeClr val="accent1">
                  <a:alpha val="99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55">
              <a:extLst>
                <a:ext uri="{FF2B5EF4-FFF2-40B4-BE49-F238E27FC236}">
                  <a16:creationId xmlns:a16="http://schemas.microsoft.com/office/drawing/2014/main" id="{FD2AA239-35B7-3634-5869-086B25FDEF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4480" y="4887884"/>
              <a:ext cx="0" cy="1375794"/>
            </a:xfrm>
            <a:prstGeom prst="straightConnector1">
              <a:avLst/>
            </a:prstGeom>
            <a:ln>
              <a:solidFill>
                <a:schemeClr val="accent1">
                  <a:alpha val="99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1">
                  <a:extLst>
                    <a:ext uri="{FF2B5EF4-FFF2-40B4-BE49-F238E27FC236}">
                      <a16:creationId xmlns:a16="http://schemas.microsoft.com/office/drawing/2014/main" id="{A4B6EF69-19C0-61AB-A6CB-61BE68634118}"/>
                    </a:ext>
                  </a:extLst>
                </p:cNvPr>
                <p:cNvSpPr txBox="1"/>
                <p:nvPr/>
              </p:nvSpPr>
              <p:spPr>
                <a:xfrm>
                  <a:off x="2915351" y="4972102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DE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DE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DE"/>
                    <a:t> </a:t>
                  </a:r>
                </a:p>
              </p:txBody>
            </p:sp>
          </mc:Choice>
          <mc:Fallback xmlns="">
            <p:sp>
              <p:nvSpPr>
                <p:cNvPr id="34" name="TextBox 41">
                  <a:extLst>
                    <a:ext uri="{FF2B5EF4-FFF2-40B4-BE49-F238E27FC236}">
                      <a16:creationId xmlns:a16="http://schemas.microsoft.com/office/drawing/2014/main" id="{24A81BE1-D368-5CF5-A4C7-E3AEDE006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5351" y="4972102"/>
                  <a:ext cx="472630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Connector 59">
              <a:extLst>
                <a:ext uri="{FF2B5EF4-FFF2-40B4-BE49-F238E27FC236}">
                  <a16:creationId xmlns:a16="http://schemas.microsoft.com/office/drawing/2014/main" id="{FCE6746F-3704-D7B4-C11A-C2FBB3D46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4548" y="6465955"/>
              <a:ext cx="869298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60">
              <a:extLst>
                <a:ext uri="{FF2B5EF4-FFF2-40B4-BE49-F238E27FC236}">
                  <a16:creationId xmlns:a16="http://schemas.microsoft.com/office/drawing/2014/main" id="{580900B0-3B02-B375-670E-616F19922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4548" y="4887884"/>
              <a:ext cx="0" cy="1578071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46">
              <a:extLst>
                <a:ext uri="{FF2B5EF4-FFF2-40B4-BE49-F238E27FC236}">
                  <a16:creationId xmlns:a16="http://schemas.microsoft.com/office/drawing/2014/main" id="{A8F9A383-17F5-E8A7-A1F2-3208BE3BEDF4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11106228" y="3016146"/>
              <a:ext cx="541304" cy="3449807"/>
            </a:xfrm>
            <a:prstGeom prst="bentConnector2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35772D8C-9D9F-F571-5503-C1277F93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999" y="3618770"/>
            <a:ext cx="1225775" cy="122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1720FDCE-F5CA-2787-DD05-017C21CC3DA7}"/>
              </a:ext>
            </a:extLst>
          </p:cNvPr>
          <p:cNvGrpSpPr/>
          <p:nvPr/>
        </p:nvGrpSpPr>
        <p:grpSpPr>
          <a:xfrm>
            <a:off x="489292" y="3792869"/>
            <a:ext cx="1223265" cy="1620000"/>
            <a:chOff x="489292" y="3792869"/>
            <a:chExt cx="1223265" cy="16200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2312A7D-B614-C122-9352-3CDB3BADD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292" y="3792869"/>
              <a:ext cx="1223265" cy="1620000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42FDCEB-D23D-8396-4746-314F6C068A0D}"/>
                </a:ext>
              </a:extLst>
            </p:cNvPr>
            <p:cNvSpPr/>
            <p:nvPr/>
          </p:nvSpPr>
          <p:spPr>
            <a:xfrm>
              <a:off x="917797" y="5216965"/>
              <a:ext cx="380778" cy="94809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68A72A2-A6F5-9760-965F-5BFB9F4552A8}"/>
              </a:ext>
            </a:extLst>
          </p:cNvPr>
          <p:cNvGrpSpPr/>
          <p:nvPr/>
        </p:nvGrpSpPr>
        <p:grpSpPr>
          <a:xfrm>
            <a:off x="6254638" y="2302660"/>
            <a:ext cx="1213537" cy="1618050"/>
            <a:chOff x="6254638" y="2302660"/>
            <a:chExt cx="1213537" cy="161805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9AF465F-68E6-D743-EEF2-31043A856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638" y="2302660"/>
              <a:ext cx="1213537" cy="161805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42A775A-1D17-CBBF-946B-7C4F8B3D5F03}"/>
                </a:ext>
              </a:extLst>
            </p:cNvPr>
            <p:cNvSpPr/>
            <p:nvPr/>
          </p:nvSpPr>
          <p:spPr>
            <a:xfrm flipV="1">
              <a:off x="6661703" y="3732714"/>
              <a:ext cx="125062" cy="89001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0AE8F91-FFEC-1073-9F5C-689371E52F5A}"/>
              </a:ext>
            </a:extLst>
          </p:cNvPr>
          <p:cNvGrpSpPr/>
          <p:nvPr/>
        </p:nvGrpSpPr>
        <p:grpSpPr>
          <a:xfrm>
            <a:off x="6281493" y="4446125"/>
            <a:ext cx="1194750" cy="1620000"/>
            <a:chOff x="6281493" y="4446125"/>
            <a:chExt cx="1194750" cy="1620000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797E724-7D43-D91D-42D7-519834B2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493" y="4446125"/>
              <a:ext cx="1194750" cy="1620000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439FAEF-D195-AE6F-3965-6E66F03D89A4}"/>
                </a:ext>
              </a:extLst>
            </p:cNvPr>
            <p:cNvSpPr/>
            <p:nvPr/>
          </p:nvSpPr>
          <p:spPr>
            <a:xfrm>
              <a:off x="6700254" y="5842250"/>
              <a:ext cx="112366" cy="83974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37178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4111B-F32F-8A80-499F-1997C330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351696"/>
            <a:ext cx="10080000" cy="846897"/>
          </a:xfrm>
        </p:spPr>
        <p:txBody>
          <a:bodyPr/>
          <a:lstStyle/>
          <a:p>
            <a:r>
              <a:rPr lang="en-DE"/>
              <a:t>Available analysis methods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9C07E82-F65C-2B81-2617-CFDEB88DA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79" y="6592632"/>
            <a:ext cx="1521230" cy="265368"/>
          </a:xfrm>
        </p:spPr>
        <p:txBody>
          <a:bodyPr/>
          <a:lstStyle/>
          <a:p>
            <a:r>
              <a:rPr lang="en-US" dirty="0"/>
              <a:t>01.10.2025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482641-176B-6FB1-E188-73F408E9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592632"/>
            <a:ext cx="1312025" cy="265368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2F9C84E-3758-A249-EA3B-898F02BF7A5C}"/>
              </a:ext>
            </a:extLst>
          </p:cNvPr>
          <p:cNvSpPr txBox="1">
            <a:spLocks/>
          </p:cNvSpPr>
          <p:nvPr/>
        </p:nvSpPr>
        <p:spPr>
          <a:xfrm>
            <a:off x="1703062" y="2276262"/>
            <a:ext cx="10080000" cy="480859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parameter studies and identification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sensitivity analysis</a:t>
            </a:r>
            <a:endParaRPr lang="en-US" dirty="0">
              <a:ea typeface="Calibri"/>
              <a:cs typeface="Calibri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ea typeface="Calibri"/>
                <a:cs typeface="Calibri"/>
              </a:rPr>
              <a:t>surrogate modelling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endParaRPr lang="en-US" dirty="0"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 dirty="0">
                <a:cs typeface="Calibri"/>
              </a:rPr>
              <a:t>         </a:t>
            </a:r>
            <a:endParaRPr lang="en-US" dirty="0">
              <a:ea typeface="Calibri"/>
              <a:cs typeface="Calibri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(multi-fidelity) uncertainty quantification</a:t>
            </a:r>
            <a:endParaRPr lang="en-US" dirty="0">
              <a:ea typeface="Calibri"/>
              <a:cs typeface="Calibri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Bayesian inverse analysis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cs typeface="Calibri"/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cs typeface="Calibri"/>
              </a:rPr>
              <a:t>A large variety of methods that are likely to be relevant to your research</a:t>
            </a:r>
            <a:endParaRPr lang="en-US" b="1" dirty="0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DE" dirty="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8D07756-55E2-DBE9-E040-0611785EB3E1}"/>
              </a:ext>
            </a:extLst>
          </p:cNvPr>
          <p:cNvGrpSpPr>
            <a:grpSpLocks noChangeAspect="1"/>
          </p:cNvGrpSpPr>
          <p:nvPr/>
        </p:nvGrpSpPr>
        <p:grpSpPr>
          <a:xfrm>
            <a:off x="2845390" y="3744221"/>
            <a:ext cx="124346" cy="527230"/>
            <a:chOff x="3375312" y="4127210"/>
            <a:chExt cx="58993" cy="250132"/>
          </a:xfrm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36360CB6-446D-48DA-6A01-8DF1C98BC4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5312" y="4127210"/>
              <a:ext cx="58993" cy="58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n-DE"/>
            </a:p>
          </p:txBody>
        </p: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52B51C75-E450-7876-799B-673965B8C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5312" y="4224003"/>
              <a:ext cx="58993" cy="58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n-DE"/>
            </a:p>
          </p:txBody>
        </p:sp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35340B14-11B4-A994-4CA3-FCD0A2EC69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5312" y="4318349"/>
              <a:ext cx="58993" cy="5899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lang="en-DE" dirty="0"/>
            </a:p>
          </p:txBody>
        </p:sp>
      </p:grpSp>
      <p:grpSp>
        <p:nvGrpSpPr>
          <p:cNvPr id="11" name="Group 8">
            <a:extLst>
              <a:ext uri="{FF2B5EF4-FFF2-40B4-BE49-F238E27FC236}">
                <a16:creationId xmlns:a16="http://schemas.microsoft.com/office/drawing/2014/main" id="{86B50F33-A840-F04B-738C-708BE04F4E99}"/>
              </a:ext>
            </a:extLst>
          </p:cNvPr>
          <p:cNvGrpSpPr/>
          <p:nvPr/>
        </p:nvGrpSpPr>
        <p:grpSpPr>
          <a:xfrm>
            <a:off x="1001996" y="2015391"/>
            <a:ext cx="507815" cy="3457659"/>
            <a:chOff x="215699" y="1488691"/>
            <a:chExt cx="507815" cy="3457659"/>
          </a:xfrm>
        </p:grpSpPr>
        <p:sp>
          <p:nvSpPr>
            <p:cNvPr id="12" name="Arrow: Down 3">
              <a:extLst>
                <a:ext uri="{FF2B5EF4-FFF2-40B4-BE49-F238E27FC236}">
                  <a16:creationId xmlns:a16="http://schemas.microsoft.com/office/drawing/2014/main" id="{D7EF25CB-A86D-0C38-8EBF-4B8DE4D9F14F}"/>
                </a:ext>
              </a:extLst>
            </p:cNvPr>
            <p:cNvSpPr/>
            <p:nvPr/>
          </p:nvSpPr>
          <p:spPr>
            <a:xfrm>
              <a:off x="492605" y="1839575"/>
              <a:ext cx="230909" cy="290953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C3BCF124-CC13-9C15-D533-6794879FA5E0}"/>
                </a:ext>
              </a:extLst>
            </p:cNvPr>
            <p:cNvSpPr txBox="1"/>
            <p:nvPr/>
          </p:nvSpPr>
          <p:spPr>
            <a:xfrm rot="16200000">
              <a:off x="-1328465" y="3032855"/>
              <a:ext cx="345765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cs typeface="Calibri"/>
                </a:rPr>
                <a:t>Methodological complexity</a:t>
              </a:r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7BE3C02-D1DF-1047-AE9E-982E8CDAF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193" y="3959371"/>
            <a:ext cx="2611490" cy="152438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14D55FC-48A9-B00F-6A59-B5BE7599E5AB}"/>
              </a:ext>
            </a:extLst>
          </p:cNvPr>
          <p:cNvSpPr txBox="1">
            <a:spLocks/>
          </p:cNvSpPr>
          <p:nvPr/>
        </p:nvSpPr>
        <p:spPr>
          <a:xfrm>
            <a:off x="985822" y="1460467"/>
            <a:ext cx="10204183" cy="74344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QUEENS offers a large collection of cutting-edge algorithms for deterministic and </a:t>
            </a:r>
            <a:r>
              <a:rPr lang="en-GB" b="1" dirty="0"/>
              <a:t>probabilistic analyses</a:t>
            </a:r>
            <a:r>
              <a:rPr lang="en-GB" dirty="0"/>
              <a:t>:</a:t>
            </a:r>
            <a:endParaRPr lang="en-US" dirty="0">
              <a:cs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B10B37-8DF6-8DD9-DE94-D07A6B4FA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070" y="2174466"/>
            <a:ext cx="2660074" cy="12510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10621DE-CF62-F6BF-6728-D9A341631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610" y="2157938"/>
            <a:ext cx="2660073" cy="17369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825796-E626-3BC7-0E81-2E5DC3A2D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473" y="3948242"/>
            <a:ext cx="2593267" cy="1554746"/>
          </a:xfrm>
          <a:prstGeom prst="rect">
            <a:avLst/>
          </a:prstGeom>
        </p:spPr>
      </p:pic>
      <p:sp>
        <p:nvSpPr>
          <p:cNvPr id="20" name="Fußzeilenplatzhalter 3">
            <a:extLst>
              <a:ext uri="{FF2B5EF4-FFF2-40B4-BE49-F238E27FC236}">
                <a16:creationId xmlns:a16="http://schemas.microsoft.com/office/drawing/2014/main" id="{700B04D7-2C07-C2F4-9130-129BC0A2D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354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470A0D08-CBD4-ACB5-5DE9-5E3684B50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96" y="2829487"/>
            <a:ext cx="5355771" cy="3507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F151C-D9DF-C076-B642-91520D40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Large-scale computational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7A09E3-CC8B-41CF-B49C-0F95D4BA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C1759-3600-391C-863B-2559784A24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01.10.2025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8B59A37-8B2B-3C0B-4964-FC9392966E07}"/>
              </a:ext>
            </a:extLst>
          </p:cNvPr>
          <p:cNvSpPr txBox="1">
            <a:spLocks/>
          </p:cNvSpPr>
          <p:nvPr/>
        </p:nvSpPr>
        <p:spPr>
          <a:xfrm>
            <a:off x="1056000" y="1483033"/>
            <a:ext cx="10080000" cy="339594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QUEENS </a:t>
            </a:r>
            <a:r>
              <a:rPr lang="en-GB" dirty="0"/>
              <a:t>is designed for the analysis of computational models in which a single evaluation requires</a:t>
            </a:r>
            <a:r>
              <a:rPr lang="en-GB" b="1" dirty="0"/>
              <a:t> significant computational resources.</a:t>
            </a:r>
          </a:p>
          <a:p>
            <a:r>
              <a:rPr lang="en-GB" dirty="0"/>
              <a:t>It provides a modular architecture for: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parallel queries of large-scale computational models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robust data, resource, and error management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easy switching between analysis types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smooth scaling from laptop to HPC cluster</a:t>
            </a:r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AD9EA1DF-609E-7C51-3010-D924ECA0D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8496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F7850D-11B4-846D-AA42-A3FE8B22FC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000" y="3122421"/>
            <a:ext cx="10080000" cy="3054572"/>
          </a:xfrm>
        </p:spPr>
        <p:txBody>
          <a:bodyPr/>
          <a:lstStyle/>
          <a:p>
            <a:br>
              <a:rPr lang="en-GB" dirty="0"/>
            </a:br>
            <a:r>
              <a:rPr lang="en-GB" dirty="0"/>
              <a:t>It has also been interfaced with other solvers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any Python package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 err="1">
                <a:cs typeface="Calibri"/>
              </a:rPr>
              <a:t>OpenFOAM</a:t>
            </a:r>
            <a:endParaRPr lang="en-US" dirty="0">
              <a:cs typeface="Calibri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 err="1">
                <a:cs typeface="Calibri"/>
              </a:rPr>
              <a:t>Fenics</a:t>
            </a:r>
            <a:endParaRPr lang="en-US" dirty="0">
              <a:cs typeface="Calibri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 err="1">
                <a:cs typeface="Calibri"/>
              </a:rPr>
              <a:t>deal.II</a:t>
            </a:r>
            <a:r>
              <a:rPr lang="en-US" dirty="0">
                <a:cs typeface="Calibri"/>
              </a:rPr>
              <a:t>-based codes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cs typeface="Calibri"/>
              </a:rPr>
              <a:t>and many others …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33DC6C-37E2-BBFA-9C50-56750A63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Solver-independence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6AC4-8310-9D6C-5D71-1641FC7E0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83131-4DE6-3C6A-50A6-B4B6376F9F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01.10.2025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4E702-4A9A-FAD2-16E8-02181E6DA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090" y="1679050"/>
            <a:ext cx="1929115" cy="1013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1E646A-45F0-0BCD-88C8-95BBBAA7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94" t="22129" r="14581" b="26482"/>
          <a:stretch>
            <a:fillRect/>
          </a:stretch>
        </p:blipFill>
        <p:spPr>
          <a:xfrm>
            <a:off x="5397732" y="1730410"/>
            <a:ext cx="1396536" cy="101327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CB6F3D-BF9F-06DC-68A0-2AFB42027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959" y="3799404"/>
            <a:ext cx="2101902" cy="75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A7F6DBF-4EEA-D3AE-6EE0-468EC5CDC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492" y="4510201"/>
            <a:ext cx="704253" cy="97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2EE74F-BA09-B160-31F3-A9DC81AEC0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959" y="5601714"/>
            <a:ext cx="1979078" cy="474979"/>
          </a:xfrm>
          <a:prstGeom prst="rect">
            <a:avLst/>
          </a:prstGeom>
        </p:spPr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0030B372-B877-8071-E7A8-9844C64AEA2C}"/>
              </a:ext>
            </a:extLst>
          </p:cNvPr>
          <p:cNvSpPr txBox="1">
            <a:spLocks/>
          </p:cNvSpPr>
          <p:nvPr/>
        </p:nvSpPr>
        <p:spPr>
          <a:xfrm>
            <a:off x="1056000" y="3091224"/>
            <a:ext cx="10080000" cy="30545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However, QUEENS is developed as a solver-independent platform.</a:t>
            </a:r>
            <a:endParaRPr lang="en-DE" dirty="0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7BB98B9F-36EF-480B-16B3-48F2B8D64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9013C91-DC3B-C12E-772B-DA572180A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682" y="1373312"/>
            <a:ext cx="1419228" cy="141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ogo">
            <a:extLst>
              <a:ext uri="{FF2B5EF4-FFF2-40B4-BE49-F238E27FC236}">
                <a16:creationId xmlns:a16="http://schemas.microsoft.com/office/drawing/2014/main" id="{F7C7C1D3-7542-D1F4-FC34-ACEC32BDDE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0040" y="4942391"/>
            <a:ext cx="1106773" cy="771335"/>
          </a:xfrm>
          <a:prstGeom prst="rect">
            <a:avLst/>
          </a:prstGeom>
        </p:spPr>
      </p:pic>
      <p:pic>
        <p:nvPicPr>
          <p:cNvPr id="16" name="Picture 15" descr="dolfin-adjoint Project Banner">
            <a:extLst>
              <a:ext uri="{FF2B5EF4-FFF2-40B4-BE49-F238E27FC236}">
                <a16:creationId xmlns:a16="http://schemas.microsoft.com/office/drawing/2014/main" id="{7C703FAD-66AF-ED98-2BEC-87BC5216C4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0105" y="4990520"/>
            <a:ext cx="2225610" cy="366854"/>
          </a:xfrm>
          <a:prstGeom prst="rect">
            <a:avLst/>
          </a:prstGeom>
        </p:spPr>
      </p:pic>
      <p:pic>
        <p:nvPicPr>
          <p:cNvPr id="17" name="Picture 16" descr="ExaDG · GitHub">
            <a:extLst>
              <a:ext uri="{FF2B5EF4-FFF2-40B4-BE49-F238E27FC236}">
                <a16:creationId xmlns:a16="http://schemas.microsoft.com/office/drawing/2014/main" id="{3951FBCC-9F4B-6CB3-1E38-5189DE61BB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9461" y="3805523"/>
            <a:ext cx="812322" cy="841076"/>
          </a:xfrm>
          <a:prstGeom prst="rect">
            <a:avLst/>
          </a:prstGeom>
        </p:spPr>
      </p:pic>
      <p:pic>
        <p:nvPicPr>
          <p:cNvPr id="18" name="Picture 17" descr="MATLAB logo">
            <a:extLst>
              <a:ext uri="{FF2B5EF4-FFF2-40B4-BE49-F238E27FC236}">
                <a16:creationId xmlns:a16="http://schemas.microsoft.com/office/drawing/2014/main" id="{082298D9-4E41-9949-F83F-E3B33926D6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1397" y="5481586"/>
            <a:ext cx="1492370" cy="822811"/>
          </a:xfrm>
          <a:prstGeom prst="rect">
            <a:avLst/>
          </a:prstGeom>
        </p:spPr>
      </p:pic>
      <p:pic>
        <p:nvPicPr>
          <p:cNvPr id="20" name="Picture 19" descr="Home">
            <a:extLst>
              <a:ext uri="{FF2B5EF4-FFF2-40B4-BE49-F238E27FC236}">
                <a16:creationId xmlns:a16="http://schemas.microsoft.com/office/drawing/2014/main" id="{F9E63BC8-E60B-ED92-3944-2417353954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49432" y="4376465"/>
            <a:ext cx="831013" cy="770289"/>
          </a:xfrm>
          <a:prstGeom prst="rect">
            <a:avLst/>
          </a:prstGeom>
        </p:spPr>
      </p:pic>
      <p:pic>
        <p:nvPicPr>
          <p:cNvPr id="22" name="Picture 21" descr="YALMIP in Octave – From First Principles">
            <a:extLst>
              <a:ext uri="{FF2B5EF4-FFF2-40B4-BE49-F238E27FC236}">
                <a16:creationId xmlns:a16="http://schemas.microsoft.com/office/drawing/2014/main" id="{7FB3D83D-3204-63D0-24F3-DC999BD7D8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4135" y="5528221"/>
            <a:ext cx="1362974" cy="776176"/>
          </a:xfrm>
          <a:prstGeom prst="rect">
            <a:avLst/>
          </a:prstGeom>
        </p:spPr>
      </p:pic>
      <p:pic>
        <p:nvPicPr>
          <p:cNvPr id="23" name="Picture 22" descr="Datei:Ansys logo.jpg – Wikipedia">
            <a:extLst>
              <a:ext uri="{FF2B5EF4-FFF2-40B4-BE49-F238E27FC236}">
                <a16:creationId xmlns:a16="http://schemas.microsoft.com/office/drawing/2014/main" id="{A87F0C2A-2C58-A091-773D-024332BFD8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648148" y="5513724"/>
            <a:ext cx="1233579" cy="350493"/>
          </a:xfrm>
          <a:prstGeom prst="rect">
            <a:avLst/>
          </a:prstGeom>
        </p:spPr>
      </p:pic>
      <p:pic>
        <p:nvPicPr>
          <p:cNvPr id="24" name="Picture 23" descr="Datei:Python-logo-notext.svg – Wikipedia">
            <a:extLst>
              <a:ext uri="{FF2B5EF4-FFF2-40B4-BE49-F238E27FC236}">
                <a16:creationId xmlns:a16="http://schemas.microsoft.com/office/drawing/2014/main" id="{4FCFCEFD-A5B6-FFE6-05E5-159DFC7CD0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4272" y="3848570"/>
            <a:ext cx="917277" cy="9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58F20-F723-CC6D-E852-0AE986B7C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75A60-C0F4-8E78-7EEA-D9E13C410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9C2B1-40C1-FFBF-506A-1E19456572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01.10.2025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68F5E645-092E-094E-D848-634A62744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265E49-1CA2-4B7B-B2D1-DF80AE8F8834}"/>
              </a:ext>
            </a:extLst>
          </p:cNvPr>
          <p:cNvSpPr txBox="1"/>
          <p:nvPr/>
        </p:nvSpPr>
        <p:spPr>
          <a:xfrm>
            <a:off x="8063345" y="830398"/>
            <a:ext cx="3186546" cy="60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5A81A-6E34-B21F-526E-D5784AE45D74}"/>
              </a:ext>
            </a:extLst>
          </p:cNvPr>
          <p:cNvSpPr txBox="1"/>
          <p:nvPr/>
        </p:nvSpPr>
        <p:spPr bwMode="gray">
          <a:xfrm>
            <a:off x="2222500" y="1524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DE" dirty="0">
              <a:solidFill>
                <a:srgbClr val="484847"/>
              </a:solidFill>
            </a:endParaRPr>
          </a:p>
        </p:txBody>
      </p:sp>
      <p:grpSp>
        <p:nvGrpSpPr>
          <p:cNvPr id="18" name="Gruppieren 19">
            <a:extLst>
              <a:ext uri="{FF2B5EF4-FFF2-40B4-BE49-F238E27FC236}">
                <a16:creationId xmlns:a16="http://schemas.microsoft.com/office/drawing/2014/main" id="{CD1DA969-6983-7EBF-B433-4BE83DEC9327}"/>
              </a:ext>
            </a:extLst>
          </p:cNvPr>
          <p:cNvGrpSpPr/>
          <p:nvPr/>
        </p:nvGrpSpPr>
        <p:grpSpPr>
          <a:xfrm>
            <a:off x="969818" y="1507585"/>
            <a:ext cx="3951614" cy="4595092"/>
            <a:chOff x="7135592" y="1329114"/>
            <a:chExt cx="3951614" cy="4595092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B4CCC48-891E-260E-D8A4-0AC0162F6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4227" y="1987937"/>
              <a:ext cx="1044017" cy="1392183"/>
            </a:xfrm>
            <a:prstGeom prst="rect">
              <a:avLst/>
            </a:prstGeom>
          </p:spPr>
        </p:pic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id="{25F9ADA6-97A8-D1D0-8C30-63F4935C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8" t="63" r="11915" b="-63"/>
            <a:stretch/>
          </p:blipFill>
          <p:spPr>
            <a:xfrm>
              <a:off x="8579156" y="1987937"/>
              <a:ext cx="1055519" cy="1393952"/>
            </a:xfrm>
            <a:prstGeom prst="rect">
              <a:avLst/>
            </a:prstGeom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5029D230-24E0-1A07-3FBB-C427ABCBC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6210" y="4010287"/>
              <a:ext cx="1040214" cy="13913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2184D6-548D-35E0-1B64-7488B4B9ACD7}"/>
                </a:ext>
              </a:extLst>
            </p:cNvPr>
            <p:cNvSpPr txBox="1"/>
            <p:nvPr/>
          </p:nvSpPr>
          <p:spPr>
            <a:xfrm>
              <a:off x="7135592" y="3374572"/>
              <a:ext cx="104670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cs typeface="Calibri"/>
                </a:rPr>
                <a:t>Sebastian</a:t>
              </a:r>
              <a:br>
                <a:rPr lang="en-US" sz="1400" dirty="0">
                  <a:cs typeface="Calibri"/>
                </a:rPr>
              </a:br>
              <a:r>
                <a:rPr lang="en-US" sz="1400" dirty="0">
                  <a:cs typeface="Calibri"/>
                </a:rPr>
                <a:t>Brandst</a:t>
              </a:r>
              <a:r>
                <a:rPr lang="en-US" sz="1400" dirty="0">
                  <a:ea typeface="+mn-lt"/>
                  <a:cs typeface="+mn-lt"/>
                </a:rPr>
                <a:t>äter</a:t>
              </a:r>
              <a:endParaRPr lang="en-US" sz="1400" dirty="0">
                <a:cs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F2913D-F6EF-7132-3B95-281109802BC6}"/>
                </a:ext>
              </a:extLst>
            </p:cNvPr>
            <p:cNvSpPr txBox="1"/>
            <p:nvPr/>
          </p:nvSpPr>
          <p:spPr>
            <a:xfrm>
              <a:off x="8587642" y="3387342"/>
              <a:ext cx="103393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Maximilian Dinkel</a:t>
              </a:r>
            </a:p>
          </p:txBody>
        </p:sp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27D55973-6900-5748-9716-B54588D23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2036" y="4007241"/>
              <a:ext cx="1048588" cy="139138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D9C47F-2A49-A00A-2494-F484D8D6CCAC}"/>
                </a:ext>
              </a:extLst>
            </p:cNvPr>
            <p:cNvSpPr txBox="1"/>
            <p:nvPr/>
          </p:nvSpPr>
          <p:spPr>
            <a:xfrm>
              <a:off x="7142701" y="5400986"/>
              <a:ext cx="104670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cs typeface="Calibri"/>
                </a:rPr>
                <a:t>Jonas </a:t>
              </a:r>
              <a:r>
                <a:rPr lang="en-US" sz="1400" dirty="0" err="1">
                  <a:cs typeface="Calibri"/>
                </a:rPr>
                <a:t>Nitzler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632CEE-9A07-4452-33AA-A5C74C7C51F0}"/>
                </a:ext>
              </a:extLst>
            </p:cNvPr>
            <p:cNvSpPr txBox="1"/>
            <p:nvPr/>
          </p:nvSpPr>
          <p:spPr>
            <a:xfrm>
              <a:off x="8582964" y="5392612"/>
              <a:ext cx="104670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Gil</a:t>
              </a:r>
              <a:endParaRPr lang="en-US">
                <a:cs typeface="Calibri"/>
              </a:endParaRPr>
            </a:p>
            <a:p>
              <a:pPr algn="ctr"/>
              <a:r>
                <a:rPr lang="en-US" sz="1400">
                  <a:cs typeface="Calibri"/>
                </a:rPr>
                <a:t>Robalo Rei</a:t>
              </a:r>
              <a:endParaRPr lang="en-US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C32A51-517F-D4AC-87AC-B5FF69AA3011}"/>
                </a:ext>
              </a:extLst>
            </p:cNvPr>
            <p:cNvSpPr/>
            <p:nvPr/>
          </p:nvSpPr>
          <p:spPr>
            <a:xfrm>
              <a:off x="7142701" y="1329114"/>
              <a:ext cx="3941453" cy="470372"/>
            </a:xfrm>
            <a:prstGeom prst="rect">
              <a:avLst/>
            </a:prstGeom>
            <a:solidFill>
              <a:srgbClr val="2C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cs typeface="Calibri"/>
                </a:rPr>
                <a:t>Maintainer team</a:t>
              </a:r>
              <a:endParaRPr lang="en-US" sz="2800" dirty="0"/>
            </a:p>
          </p:txBody>
        </p:sp>
        <p:pic>
          <p:nvPicPr>
            <p:cNvPr id="30" name="Grafik 17" descr="Ein Bild, das Menschliches Gesicht, Lächeln, Person, Lippe enthält.&#10;&#10;Beschreibung automatisch generiert.">
              <a:extLst>
                <a:ext uri="{FF2B5EF4-FFF2-40B4-BE49-F238E27FC236}">
                  <a16:creationId xmlns:a16="http://schemas.microsoft.com/office/drawing/2014/main" id="{F61F07AD-30A9-D684-E941-AD175CCFB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1687" y="1993118"/>
              <a:ext cx="1055519" cy="1386076"/>
            </a:xfrm>
            <a:prstGeom prst="rect">
              <a:avLst/>
            </a:prstGeom>
          </p:spPr>
        </p:pic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D25C7B6A-7F01-2F5E-F867-8C0EA511AFE5}"/>
                </a:ext>
              </a:extLst>
            </p:cNvPr>
            <p:cNvSpPr txBox="1"/>
            <p:nvPr/>
          </p:nvSpPr>
          <p:spPr>
            <a:xfrm>
              <a:off x="10047787" y="3374570"/>
              <a:ext cx="103393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Lea</a:t>
              </a:r>
              <a:br>
                <a:rPr lang="en-US" sz="1400">
                  <a:cs typeface="Calibri"/>
                </a:rPr>
              </a:br>
              <a:r>
                <a:rPr lang="en-US" sz="1400" err="1">
                  <a:cs typeface="Calibri"/>
                </a:rPr>
                <a:t>Häusel</a:t>
              </a:r>
              <a:endParaRPr lang="en-US" sz="1400" err="1">
                <a:ea typeface="Calibri"/>
                <a:cs typeface="Calibri"/>
              </a:endParaRPr>
            </a:p>
          </p:txBody>
        </p:sp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555FAB5F-6776-BB94-9AED-D5CF6139F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22" y="2246093"/>
            <a:ext cx="1212580" cy="120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AD29627D-E9D3-0F10-9292-FDB53413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504" y="4232006"/>
            <a:ext cx="1212580" cy="121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E9BE99AF-FF67-B12E-664F-94CE9F54A30F}"/>
              </a:ext>
            </a:extLst>
          </p:cNvPr>
          <p:cNvSpPr txBox="1"/>
          <p:nvPr/>
        </p:nvSpPr>
        <p:spPr>
          <a:xfrm>
            <a:off x="5534249" y="3455642"/>
            <a:ext cx="10467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Daniel</a:t>
            </a:r>
            <a:br>
              <a:rPr lang="en-US" sz="1400" dirty="0">
                <a:cs typeface="Calibri"/>
              </a:rPr>
            </a:br>
            <a:r>
              <a:rPr lang="en-US" sz="1400" dirty="0">
                <a:cs typeface="Calibri"/>
              </a:rPr>
              <a:t>Wolff</a:t>
            </a: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2B6F48C5-10DE-CBE5-D465-6A76F18899A0}"/>
              </a:ext>
            </a:extLst>
          </p:cNvPr>
          <p:cNvSpPr txBox="1"/>
          <p:nvPr/>
        </p:nvSpPr>
        <p:spPr>
          <a:xfrm>
            <a:off x="5514855" y="5443722"/>
            <a:ext cx="10467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Regina</a:t>
            </a:r>
            <a:br>
              <a:rPr lang="en-US" sz="1400" dirty="0">
                <a:cs typeface="Calibri"/>
              </a:rPr>
            </a:br>
            <a:r>
              <a:rPr lang="en-US" sz="1400" dirty="0">
                <a:cs typeface="Calibri"/>
              </a:rPr>
              <a:t>Bühler</a:t>
            </a: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1758EC23-5621-DF1E-6B99-9FDC13C4766D}"/>
              </a:ext>
            </a:extLst>
          </p:cNvPr>
          <p:cNvSpPr txBox="1"/>
          <p:nvPr/>
        </p:nvSpPr>
        <p:spPr>
          <a:xfrm>
            <a:off x="7125725" y="3482530"/>
            <a:ext cx="12125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Silvia</a:t>
            </a:r>
            <a:br>
              <a:rPr lang="en-US" sz="1400" dirty="0">
                <a:cs typeface="Calibri"/>
              </a:rPr>
            </a:br>
            <a:r>
              <a:rPr lang="en-US" sz="1400" dirty="0" err="1">
                <a:cs typeface="Calibri"/>
              </a:rPr>
              <a:t>Hervás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Raluy</a:t>
            </a:r>
            <a:endParaRPr lang="en-US" sz="1400" dirty="0">
              <a:cs typeface="Calibri"/>
            </a:endParaRPr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id="{DCB04A42-A46D-B997-E5F7-DA274FAABEA4}"/>
              </a:ext>
            </a:extLst>
          </p:cNvPr>
          <p:cNvSpPr/>
          <p:nvPr/>
        </p:nvSpPr>
        <p:spPr>
          <a:xfrm>
            <a:off x="969818" y="641929"/>
            <a:ext cx="7368486" cy="639400"/>
          </a:xfrm>
          <a:prstGeom prst="rect">
            <a:avLst/>
          </a:prstGeom>
          <a:solidFill>
            <a:srgbClr val="2C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cs typeface="Calibri"/>
              </a:rPr>
              <a:t>Community</a:t>
            </a:r>
            <a:endParaRPr lang="en-US" sz="2800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7723654A-9031-9DA7-3351-075046A3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62" y="4232006"/>
            <a:ext cx="1238442" cy="123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9">
            <a:extLst>
              <a:ext uri="{FF2B5EF4-FFF2-40B4-BE49-F238E27FC236}">
                <a16:creationId xmlns:a16="http://schemas.microsoft.com/office/drawing/2014/main" id="{8CA0E82C-EA5D-D6BB-DF40-4EE64CF08A7E}"/>
              </a:ext>
            </a:extLst>
          </p:cNvPr>
          <p:cNvSpPr txBox="1"/>
          <p:nvPr/>
        </p:nvSpPr>
        <p:spPr>
          <a:xfrm>
            <a:off x="7182389" y="5443560"/>
            <a:ext cx="10467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Bishr</a:t>
            </a:r>
            <a:br>
              <a:rPr lang="en-US" sz="1400" dirty="0">
                <a:cs typeface="Calibri"/>
              </a:rPr>
            </a:br>
            <a:r>
              <a:rPr lang="en-US" sz="1400" dirty="0" err="1">
                <a:cs typeface="Calibri"/>
              </a:rPr>
              <a:t>Maradni</a:t>
            </a:r>
            <a:endParaRPr lang="en-US" sz="1400" dirty="0">
              <a:cs typeface="Calibri"/>
            </a:endParaRPr>
          </a:p>
        </p:txBody>
      </p:sp>
      <p:pic>
        <p:nvPicPr>
          <p:cNvPr id="41" name="Picture 10" descr="tum-lbl">
            <a:extLst>
              <a:ext uri="{FF2B5EF4-FFF2-40B4-BE49-F238E27FC236}">
                <a16:creationId xmlns:a16="http://schemas.microsoft.com/office/drawing/2014/main" id="{D500041D-1947-3648-C420-D48E6A179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375" y="1196852"/>
            <a:ext cx="1064894" cy="57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fik 56">
            <a:extLst>
              <a:ext uri="{FF2B5EF4-FFF2-40B4-BE49-F238E27FC236}">
                <a16:creationId xmlns:a16="http://schemas.microsoft.com/office/drawing/2014/main" id="{DF88F52B-3BED-AA00-58BE-F401C320FD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9954" y="2021377"/>
            <a:ext cx="3176136" cy="665557"/>
          </a:xfrm>
          <a:prstGeom prst="rect">
            <a:avLst/>
          </a:prstGeom>
        </p:spPr>
      </p:pic>
      <p:sp>
        <p:nvSpPr>
          <p:cNvPr id="43" name="Title 33">
            <a:extLst>
              <a:ext uri="{FF2B5EF4-FFF2-40B4-BE49-F238E27FC236}">
                <a16:creationId xmlns:a16="http://schemas.microsoft.com/office/drawing/2014/main" id="{6DEC6F92-3C77-5FE1-94FB-E2BD3574E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954" y="3312624"/>
            <a:ext cx="3297382" cy="763637"/>
          </a:xfrm>
        </p:spPr>
        <p:txBody>
          <a:bodyPr>
            <a:noAutofit/>
          </a:bodyPr>
          <a:lstStyle/>
          <a:p>
            <a:r>
              <a:rPr lang="en-DE" sz="2400" dirty="0">
                <a:solidFill>
                  <a:schemeClr val="tx1"/>
                </a:solidFill>
              </a:rPr>
              <a:t>You are welcome to join!</a:t>
            </a:r>
            <a:br>
              <a:rPr lang="en-DE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Connect with us on GitHub.</a:t>
            </a:r>
            <a:endParaRPr lang="en-DE" sz="240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11B953F-C513-9CFB-8ACB-A0F828D18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12250" r="11981" b="32388"/>
          <a:stretch>
            <a:fillRect/>
          </a:stretch>
        </p:blipFill>
        <p:spPr>
          <a:xfrm>
            <a:off x="7107084" y="2255749"/>
            <a:ext cx="1238442" cy="123844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9BDA482-7214-2795-0FC2-6306FD0FA5BE}"/>
              </a:ext>
            </a:extLst>
          </p:cNvPr>
          <p:cNvGrpSpPr/>
          <p:nvPr/>
        </p:nvGrpSpPr>
        <p:grpSpPr>
          <a:xfrm>
            <a:off x="9061204" y="4219999"/>
            <a:ext cx="2874882" cy="2008616"/>
            <a:chOff x="7432413" y="3500438"/>
            <a:chExt cx="2874882" cy="2008616"/>
          </a:xfrm>
        </p:grpSpPr>
        <p:sp>
          <p:nvSpPr>
            <p:cNvPr id="50" name="Text Placeholder 1">
              <a:extLst>
                <a:ext uri="{FF2B5EF4-FFF2-40B4-BE49-F238E27FC236}">
                  <a16:creationId xmlns:a16="http://schemas.microsoft.com/office/drawing/2014/main" id="{B0E652A5-AA79-9297-6F9D-8B0E42C82FF8}"/>
                </a:ext>
              </a:extLst>
            </p:cNvPr>
            <p:cNvSpPr txBox="1">
              <a:spLocks/>
            </p:cNvSpPr>
            <p:nvPr/>
          </p:nvSpPr>
          <p:spPr>
            <a:xfrm>
              <a:off x="7432413" y="5243685"/>
              <a:ext cx="2874882" cy="26536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20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de-DE" sz="1400" b="1" dirty="0">
                  <a:solidFill>
                    <a:srgbClr val="E7E6E6">
                      <a:lumMod val="10000"/>
                    </a:srgbClr>
                  </a:solidFill>
                  <a:hlinkClick r:id="rId13"/>
                </a:rPr>
                <a:t>https://github.com/queens-py/queens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C93AB24-C91E-BF30-413F-D12C3C955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02734" y="3500438"/>
              <a:ext cx="1734240" cy="1734240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18E06E6-55E8-6F25-ECBE-11895FB566FA}"/>
              </a:ext>
            </a:extLst>
          </p:cNvPr>
          <p:cNvSpPr/>
          <p:nvPr/>
        </p:nvSpPr>
        <p:spPr>
          <a:xfrm>
            <a:off x="5431504" y="1519722"/>
            <a:ext cx="2906800" cy="470372"/>
          </a:xfrm>
          <a:prstGeom prst="rect">
            <a:avLst/>
          </a:prstGeom>
          <a:solidFill>
            <a:srgbClr val="2C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cs typeface="Calibri"/>
              </a:rPr>
              <a:t>Contributors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07252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QUEENS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2C6571"/>
      </a:accent1>
      <a:accent2>
        <a:srgbClr val="A3CDD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000BFE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716520-951b-45ab-a17a-be76cce3c86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18C0702D920E4ABF1A8216D4C04962" ma:contentTypeVersion="11" ma:contentTypeDescription="Ein neues Dokument erstellen." ma:contentTypeScope="" ma:versionID="9b6d5c0bc952cb7b595fe4cc5fa94473">
  <xsd:schema xmlns:xsd="http://www.w3.org/2001/XMLSchema" xmlns:xs="http://www.w3.org/2001/XMLSchema" xmlns:p="http://schemas.microsoft.com/office/2006/metadata/properties" xmlns:ns3="4f716520-951b-45ab-a17a-be76cce3c861" xmlns:ns4="4207c46c-8a3e-4dbf-bf7b-99498f293730" targetNamespace="http://schemas.microsoft.com/office/2006/metadata/properties" ma:root="true" ma:fieldsID="dfb1a2d06460bb42e1136393c492e814" ns3:_="" ns4:_="">
    <xsd:import namespace="4f716520-951b-45ab-a17a-be76cce3c861"/>
    <xsd:import namespace="4207c46c-8a3e-4dbf-bf7b-99498f2937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716520-951b-45ab-a17a-be76cce3c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07c46c-8a3e-4dbf-bf7b-99498f29373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8FA40C-0B92-47BC-A4C5-BBCD145651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966CA2-D5D3-4FFD-BC2F-2E78463E43E4}">
  <ds:schemaRefs>
    <ds:schemaRef ds:uri="4207c46c-8a3e-4dbf-bf7b-99498f293730"/>
    <ds:schemaRef ds:uri="4f716520-951b-45ab-a17a-be76cce3c86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70FA56-70A2-4CD6-88F9-B83B09D4E27D}">
  <ds:schemaRefs>
    <ds:schemaRef ds:uri="4207c46c-8a3e-4dbf-bf7b-99498f293730"/>
    <ds:schemaRef ds:uri="4f716520-951b-45ab-a17a-be76cce3c8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14486</TotalTime>
  <Words>1670</Words>
  <Application>Microsoft Macintosh PowerPoint</Application>
  <PresentationFormat>Widescreen</PresentationFormat>
  <Paragraphs>473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Cambria Math</vt:lpstr>
      <vt:lpstr>Verdana</vt:lpstr>
      <vt:lpstr>Wingdings</vt:lpstr>
      <vt:lpstr>Retrospect</vt:lpstr>
      <vt:lpstr>PowerPoint Presentation</vt:lpstr>
      <vt:lpstr>QUEENS</vt:lpstr>
      <vt:lpstr>Multi-Query Analysis</vt:lpstr>
      <vt:lpstr>Automation of model evaluations</vt:lpstr>
      <vt:lpstr>Run 4C with a single line of code</vt:lpstr>
      <vt:lpstr>Available analysis methods</vt:lpstr>
      <vt:lpstr>Large-scale computational models</vt:lpstr>
      <vt:lpstr>Solver-independence</vt:lpstr>
      <vt:lpstr>You are welcome to join! Connect with us on GitHub.</vt:lpstr>
      <vt:lpstr>Workflow example</vt:lpstr>
      <vt:lpstr>Theory and background</vt:lpstr>
      <vt:lpstr>What are uncertainties?</vt:lpstr>
      <vt:lpstr>Why should I care about uncertainties?</vt:lpstr>
      <vt:lpstr>How to handle uncertainties?</vt:lpstr>
      <vt:lpstr>What are random variables?</vt:lpstr>
      <vt:lpstr>What are random fields?</vt:lpstr>
      <vt:lpstr>Advantages of probabilistic approaches</vt:lpstr>
      <vt:lpstr>How to quantify uncertainties?</vt:lpstr>
      <vt:lpstr>Forward Uncertainty Quantification</vt:lpstr>
      <vt:lpstr>Beam example - deterministic</vt:lpstr>
      <vt:lpstr>Forward UQ – Beam example</vt:lpstr>
      <vt:lpstr>Bayesian inverse analysis / Backward UQ</vt:lpstr>
      <vt:lpstr>Bayesian inverse analysis – Beam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</dc:title>
  <dc:creator/>
  <cp:lastModifiedBy>Sebastian Brandstäter</cp:lastModifiedBy>
  <cp:revision>129</cp:revision>
  <dcterms:created xsi:type="dcterms:W3CDTF">2023-01-23T11:56:10Z</dcterms:created>
  <dcterms:modified xsi:type="dcterms:W3CDTF">2025-10-06T10:56:34Z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0x010100D918C0702D920E4ABF1A8216D4C04962</vt:lpwstr>
  </property>
</Properties>
</file>